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6" r:id="rId3"/>
    <p:sldId id="257" r:id="rId4"/>
    <p:sldId id="262" r:id="rId5"/>
    <p:sldId id="264" r:id="rId6"/>
    <p:sldId id="263" r:id="rId7"/>
    <p:sldId id="258" r:id="rId8"/>
    <p:sldId id="267" r:id="rId9"/>
    <p:sldId id="268" r:id="rId10"/>
    <p:sldId id="277" r:id="rId11"/>
    <p:sldId id="271" r:id="rId12"/>
    <p:sldId id="276" r:id="rId13"/>
    <p:sldId id="278" r:id="rId14"/>
    <p:sldId id="281" r:id="rId15"/>
    <p:sldId id="282" r:id="rId16"/>
    <p:sldId id="279" r:id="rId17"/>
    <p:sldId id="270" r:id="rId18"/>
  </p:sldIdLst>
  <p:sldSz cx="9144000" cy="5143500" type="screen16x9"/>
  <p:notesSz cx="6858000" cy="9144000"/>
  <p:embeddedFontLst>
    <p:embeddedFont>
      <p:font typeface="나눔스퀘어" panose="020B0600000101010101" pitchFamily="50" charset="-127"/>
      <p:regular r:id="rId21"/>
    </p:embeddedFont>
    <p:embeddedFont>
      <p:font typeface="나눔스퀘어 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1qaAeY4StJVlnp2jymxkug==" hashData="T+ZwlS5+wMYnsDR8NkoYVWVV+Ai5ox3WIbALuJglwGzsQu95M5U0AgNvoarDB7BBmX5iYPlY4su64UU9rSWbmw=="/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6919"/>
    <a:srgbClr val="83A828"/>
    <a:srgbClr val="4F6228"/>
    <a:srgbClr val="FFFFFF"/>
    <a:srgbClr val="000000"/>
    <a:srgbClr val="059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14" autoAdjust="0"/>
    <p:restoredTop sz="93955" autoAdjust="0"/>
  </p:normalViewPr>
  <p:slideViewPr>
    <p:cSldViewPr>
      <p:cViewPr>
        <p:scale>
          <a:sx n="100" d="100"/>
          <a:sy n="100" d="100"/>
        </p:scale>
        <p:origin x="1171" y="17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2DA98AC-5CF3-4D1F-9F79-DE68F44403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03B43D-4B4D-46E6-9143-99D2DA101E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25D35-C255-4308-BC1D-D3B41341771F}" type="datetimeFigureOut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EE1921-3344-4669-829A-33EA62667E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F2AC7E-C9B0-4D72-A40A-376C06BB26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001348-E0A3-470A-8F67-60ABFEA69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537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E7B3E-E511-4598-931E-B44B558120DC}" type="datetimeFigureOut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630A5-25A2-43BB-A498-3FA9932B39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925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630A5-25A2-43BB-A498-3FA9932B396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20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630A5-25A2-43BB-A498-3FA9932B396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96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BFEA9-AA98-4865-B983-FEC652F0EB47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57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D136-275C-418C-B8E6-0242DBD4B540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65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E7D78-7DF8-496F-8350-C6C69C666FC2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11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87624" y="1347613"/>
            <a:ext cx="7499176" cy="352839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82232" y="524359"/>
            <a:ext cx="7499176" cy="679239"/>
          </a:xfrm>
        </p:spPr>
        <p:txBody>
          <a:bodyPr>
            <a:normAutofit/>
          </a:bodyPr>
          <a:lstStyle>
            <a:lvl1pPr algn="l"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7" name="액자 6"/>
            <p:cNvSpPr/>
            <p:nvPr userDrawn="1"/>
          </p:nvSpPr>
          <p:spPr>
            <a:xfrm>
              <a:off x="0" y="0"/>
              <a:ext cx="9144000" cy="5143500"/>
            </a:xfrm>
            <a:prstGeom prst="frame">
              <a:avLst>
                <a:gd name="adj1" fmla="val 2540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이등변 삼각형 8"/>
            <p:cNvSpPr/>
            <p:nvPr userDrawn="1"/>
          </p:nvSpPr>
          <p:spPr>
            <a:xfrm flipV="1">
              <a:off x="251520" y="123478"/>
              <a:ext cx="936104" cy="806986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 userDrawn="1"/>
          </p:nvSpPr>
          <p:spPr>
            <a:xfrm>
              <a:off x="7884368" y="4398590"/>
              <a:ext cx="864096" cy="744910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타원 14"/>
          <p:cNvSpPr/>
          <p:nvPr userDrawn="1"/>
        </p:nvSpPr>
        <p:spPr>
          <a:xfrm>
            <a:off x="611560" y="524359"/>
            <a:ext cx="652743" cy="652743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028384" y="4767263"/>
            <a:ext cx="576064" cy="273844"/>
          </a:xfrm>
        </p:spPr>
        <p:txBody>
          <a:bodyPr/>
          <a:lstStyle>
            <a:lvl1pPr algn="ctr"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6038A70-78A8-4400-8AD0-3845F1904BD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443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AD241-C9DD-4DBA-A941-7F6F4286F5EC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259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8A171-292C-474E-836D-9CF5B53886DF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49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A0D8-FEEA-47D4-B6AB-EBF87F09DAA7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430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662C7-498A-4B23-BD34-513A7EEA4DF2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14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2F819-17ED-4F1C-9AD5-A7D15BA97C2C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02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A70DC-E4E6-4D8D-93AC-8EC448252736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81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58E3D-0EDE-41F7-8482-10F8754E48FD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41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87D5C-F41B-44AA-82E4-3BDBB6D5A733}" type="datetime1">
              <a:rPr lang="ko-KR" altLang="en-US" smtClean="0"/>
              <a:t>2020-07-18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38A70-78A8-4400-8AD0-3845F1904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00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57886" y="1347614"/>
            <a:ext cx="3814314" cy="1080120"/>
          </a:xfrm>
        </p:spPr>
        <p:txBody>
          <a:bodyPr>
            <a:normAutofit/>
          </a:bodyPr>
          <a:lstStyle/>
          <a:p>
            <a:pPr algn="l"/>
            <a:r>
              <a:rPr lang="ko-KR" altLang="en-US" sz="5400" dirty="0">
                <a:solidFill>
                  <a:srgbClr val="526919"/>
                </a:solidFill>
                <a:latin typeface="+mj-ea"/>
              </a:rPr>
              <a:t>리사이통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97523" y="3795886"/>
            <a:ext cx="2696344" cy="864096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 err="1">
                <a:solidFill>
                  <a:srgbClr val="83A828"/>
                </a:solidFill>
                <a:latin typeface="+mn-ea"/>
              </a:rPr>
              <a:t>팀명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rgbClr val="83A828"/>
                </a:solidFill>
                <a:latin typeface="+mn-ea"/>
              </a:rPr>
              <a:t>자멍</a:t>
            </a:r>
            <a:endParaRPr lang="en-US" altLang="ko-KR" sz="2000" dirty="0">
              <a:solidFill>
                <a:srgbClr val="83A828"/>
              </a:solidFill>
              <a:latin typeface="+mn-ea"/>
            </a:endParaRPr>
          </a:p>
          <a:p>
            <a:pPr algn="l"/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팀원 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- 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윤지인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, 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이유나</a:t>
            </a:r>
            <a:endParaRPr lang="en-US" altLang="ko-KR" sz="2000" dirty="0">
              <a:solidFill>
                <a:srgbClr val="83A828"/>
              </a:solidFill>
              <a:latin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04012" y="2310498"/>
            <a:ext cx="2584783" cy="45719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67C483E-35F5-486B-9CBD-97B27A77B1A6}"/>
              </a:ext>
            </a:extLst>
          </p:cNvPr>
          <p:cNvSpPr/>
          <p:nvPr/>
        </p:nvSpPr>
        <p:spPr>
          <a:xfrm>
            <a:off x="0" y="1822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D485059-1F00-49F6-BCCD-9F66D352702D}"/>
              </a:ext>
            </a:extLst>
          </p:cNvPr>
          <p:cNvSpPr/>
          <p:nvPr/>
        </p:nvSpPr>
        <p:spPr>
          <a:xfrm>
            <a:off x="0" y="48398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5504CDE-4A8B-4DD3-8298-D88DE32A9C1B}"/>
              </a:ext>
            </a:extLst>
          </p:cNvPr>
          <p:cNvSpPr/>
          <p:nvPr/>
        </p:nvSpPr>
        <p:spPr>
          <a:xfrm>
            <a:off x="539552" y="0"/>
            <a:ext cx="1800200" cy="5143500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3BD5A6-379B-4ECA-835B-900783242CE7}"/>
              </a:ext>
            </a:extLst>
          </p:cNvPr>
          <p:cNvSpPr txBox="1"/>
          <p:nvPr/>
        </p:nvSpPr>
        <p:spPr>
          <a:xfrm>
            <a:off x="2607665" y="2355726"/>
            <a:ext cx="254896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83A828"/>
                </a:solidFill>
                <a:latin typeface="+mn-ea"/>
              </a:rPr>
              <a:t>환경을 위한 </a:t>
            </a:r>
            <a:r>
              <a:rPr lang="en-US" altLang="ko-KR" dirty="0" err="1">
                <a:solidFill>
                  <a:srgbClr val="83A828"/>
                </a:solidFill>
                <a:latin typeface="+mn-ea"/>
              </a:rPr>
              <a:t>IoT</a:t>
            </a:r>
            <a:r>
              <a:rPr lang="en-US" altLang="ko-KR" dirty="0">
                <a:solidFill>
                  <a:srgbClr val="83A828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83A828"/>
                </a:solidFill>
                <a:latin typeface="+mn-ea"/>
              </a:rPr>
              <a:t>쓰레기통</a:t>
            </a:r>
            <a:endParaRPr lang="en-US" altLang="ko-KR" dirty="0">
              <a:solidFill>
                <a:srgbClr val="83A828"/>
              </a:solidFill>
              <a:latin typeface="+mn-ea"/>
            </a:endParaRPr>
          </a:p>
          <a:p>
            <a:r>
              <a:rPr lang="ko-KR" altLang="en-US" sz="2400" dirty="0" err="1">
                <a:solidFill>
                  <a:srgbClr val="4F6228"/>
                </a:solidFill>
                <a:latin typeface="+mn-ea"/>
              </a:rPr>
              <a:t>리사이통</a:t>
            </a:r>
            <a:endParaRPr lang="ko-KR" altLang="en-US" dirty="0">
              <a:solidFill>
                <a:srgbClr val="4F6228"/>
              </a:solidFill>
              <a:latin typeface="+mn-ea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33685CC9-4A07-464E-8195-8F82C827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510FC4-5C63-4B3E-B882-966D047D0A56}"/>
              </a:ext>
            </a:extLst>
          </p:cNvPr>
          <p:cNvSpPr txBox="1"/>
          <p:nvPr/>
        </p:nvSpPr>
        <p:spPr>
          <a:xfrm>
            <a:off x="7993483" y="4495800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</a:rPr>
              <a:t>2019.12.10</a:t>
            </a:r>
            <a:endParaRPr lang="ko-KR" altLang="en-US" sz="1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631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1848" y="483518"/>
            <a:ext cx="631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3.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70FEA-8FDA-40A7-8CC3-06497369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28384" y="4767263"/>
            <a:ext cx="576064" cy="273844"/>
          </a:xfrm>
        </p:spPr>
        <p:txBody>
          <a:bodyPr/>
          <a:lstStyle/>
          <a:p>
            <a:fld id="{A6038A70-78A8-4400-8AD0-3845F1904BD1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21" name="제목 5">
            <a:extLst>
              <a:ext uri="{FF2B5EF4-FFF2-40B4-BE49-F238E27FC236}">
                <a16:creationId xmlns:a16="http://schemas.microsoft.com/office/drawing/2014/main" id="{523AF1B4-D76D-4575-A2A5-812829C5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31" y="1233747"/>
            <a:ext cx="785808" cy="3960425"/>
          </a:xfrm>
        </p:spPr>
        <p:txBody>
          <a:bodyPr vert="eaVert">
            <a:normAutofit fontScale="90000"/>
          </a:bodyPr>
          <a:lstStyle/>
          <a:p>
            <a:r>
              <a:rPr lang="ko-KR" altLang="en-US" dirty="0">
                <a:latin typeface="+mj-ea"/>
              </a:rPr>
              <a:t>실행 시나리오</a:t>
            </a:r>
            <a:br>
              <a:rPr lang="en-US" altLang="ko-KR" dirty="0">
                <a:latin typeface="+mj-ea"/>
              </a:rPr>
            </a:br>
            <a:r>
              <a:rPr lang="ko-KR" altLang="en-US" sz="27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리사이통</a:t>
            </a:r>
            <a:endParaRPr lang="ko-KR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32588EBD-1B90-400B-A516-F08C7D37F097}"/>
              </a:ext>
            </a:extLst>
          </p:cNvPr>
          <p:cNvCxnSpPr>
            <a:cxnSpLocks/>
          </p:cNvCxnSpPr>
          <p:nvPr/>
        </p:nvCxnSpPr>
        <p:spPr>
          <a:xfrm>
            <a:off x="251520" y="1306914"/>
            <a:ext cx="0" cy="13442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2FED7B0-ADFC-4B70-9047-6BF8DD6430E1}"/>
              </a:ext>
            </a:extLst>
          </p:cNvPr>
          <p:cNvGrpSpPr/>
          <p:nvPr/>
        </p:nvGrpSpPr>
        <p:grpSpPr>
          <a:xfrm>
            <a:off x="1751727" y="195486"/>
            <a:ext cx="5665235" cy="4722992"/>
            <a:chOff x="1751727" y="195486"/>
            <a:chExt cx="5665235" cy="4722992"/>
          </a:xfrm>
        </p:grpSpPr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EE9F6DCA-7B9C-47DA-B6AE-DD3DB51EC907}"/>
                </a:ext>
              </a:extLst>
            </p:cNvPr>
            <p:cNvCxnSpPr>
              <a:cxnSpLocks/>
              <a:endCxn id="71" idx="0"/>
            </p:cNvCxnSpPr>
            <p:nvPr/>
          </p:nvCxnSpPr>
          <p:spPr>
            <a:xfrm>
              <a:off x="2732120" y="3252530"/>
              <a:ext cx="0" cy="359938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7680A0E6-4F72-4C33-B056-FBC645F81C04}"/>
                </a:ext>
              </a:extLst>
            </p:cNvPr>
            <p:cNvCxnSpPr>
              <a:cxnSpLocks/>
              <a:endCxn id="79" idx="0"/>
            </p:cNvCxnSpPr>
            <p:nvPr/>
          </p:nvCxnSpPr>
          <p:spPr>
            <a:xfrm>
              <a:off x="2732120" y="2358063"/>
              <a:ext cx="0" cy="243493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순서도: 수행의 시작/종료 7">
              <a:extLst>
                <a:ext uri="{FF2B5EF4-FFF2-40B4-BE49-F238E27FC236}">
                  <a16:creationId xmlns:a16="http://schemas.microsoft.com/office/drawing/2014/main" id="{D4B7C719-634F-4204-9FFD-CD0DD790F152}"/>
                </a:ext>
              </a:extLst>
            </p:cNvPr>
            <p:cNvSpPr/>
            <p:nvPr/>
          </p:nvSpPr>
          <p:spPr>
            <a:xfrm>
              <a:off x="4031940" y="195486"/>
              <a:ext cx="1080120" cy="291102"/>
            </a:xfrm>
            <a:prstGeom prst="flowChartTerminator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실행</a:t>
              </a:r>
              <a:endParaRPr lang="en-US" altLang="ko-KR" sz="1200" dirty="0"/>
            </a:p>
          </p:txBody>
        </p:sp>
        <p:sp>
          <p:nvSpPr>
            <p:cNvPr id="10" name="순서도: 판단 9">
              <a:extLst>
                <a:ext uri="{FF2B5EF4-FFF2-40B4-BE49-F238E27FC236}">
                  <a16:creationId xmlns:a16="http://schemas.microsoft.com/office/drawing/2014/main" id="{DB0ACCF9-87C1-462D-A817-025D802C0D28}"/>
                </a:ext>
              </a:extLst>
            </p:cNvPr>
            <p:cNvSpPr/>
            <p:nvPr/>
          </p:nvSpPr>
          <p:spPr>
            <a:xfrm>
              <a:off x="3578135" y="1422427"/>
              <a:ext cx="1997510" cy="679239"/>
            </a:xfrm>
            <a:prstGeom prst="flowChartDecision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등록된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바코드인가</a:t>
              </a:r>
              <a:r>
                <a:rPr lang="en-US" altLang="ko-KR" sz="1200" dirty="0"/>
                <a:t>?</a:t>
              </a:r>
              <a:endParaRPr lang="ko-KR" altLang="en-US" sz="1200" dirty="0"/>
            </a:p>
          </p:txBody>
        </p:sp>
        <p:sp>
          <p:nvSpPr>
            <p:cNvPr id="11" name="평행 사변형 10">
              <a:extLst>
                <a:ext uri="{FF2B5EF4-FFF2-40B4-BE49-F238E27FC236}">
                  <a16:creationId xmlns:a16="http://schemas.microsoft.com/office/drawing/2014/main" id="{A54A5EA9-5D50-4977-ACF6-99ADC6BF8AE4}"/>
                </a:ext>
              </a:extLst>
            </p:cNvPr>
            <p:cNvSpPr/>
            <p:nvPr/>
          </p:nvSpPr>
          <p:spPr>
            <a:xfrm>
              <a:off x="3814838" y="925464"/>
              <a:ext cx="1524104" cy="291102"/>
            </a:xfrm>
            <a:prstGeom prst="parallelogram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바코드 인식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87B6C4-101B-4BD1-9142-915873AB4E5D}"/>
                </a:ext>
              </a:extLst>
            </p:cNvPr>
            <p:cNvSpPr txBox="1"/>
            <p:nvPr/>
          </p:nvSpPr>
          <p:spPr>
            <a:xfrm>
              <a:off x="2947415" y="1422427"/>
              <a:ext cx="539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3">
                      <a:lumMod val="50000"/>
                    </a:schemeClr>
                  </a:solidFill>
                </a:rPr>
                <a:t>yes</a:t>
              </a:r>
              <a:endParaRPr lang="ko-KR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289584-EAA6-4B4A-96CE-F63F84812AC3}"/>
                </a:ext>
              </a:extLst>
            </p:cNvPr>
            <p:cNvSpPr txBox="1"/>
            <p:nvPr/>
          </p:nvSpPr>
          <p:spPr>
            <a:xfrm>
              <a:off x="5756789" y="1422427"/>
              <a:ext cx="450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3">
                      <a:lumMod val="50000"/>
                    </a:schemeClr>
                  </a:solidFill>
                </a:rPr>
                <a:t>no</a:t>
              </a:r>
              <a:endParaRPr lang="ko-KR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cxnSp>
          <p:nvCxnSpPr>
            <p:cNvPr id="15" name="연결선: 꺾임 14">
              <a:extLst>
                <a:ext uri="{FF2B5EF4-FFF2-40B4-BE49-F238E27FC236}">
                  <a16:creationId xmlns:a16="http://schemas.microsoft.com/office/drawing/2014/main" id="{6FABA8BC-DC38-4464-8CAD-1F735548CA46}"/>
                </a:ext>
              </a:extLst>
            </p:cNvPr>
            <p:cNvCxnSpPr>
              <a:cxnSpLocks/>
              <a:stCxn id="10" idx="1"/>
              <a:endCxn id="26" idx="0"/>
            </p:cNvCxnSpPr>
            <p:nvPr/>
          </p:nvCxnSpPr>
          <p:spPr>
            <a:xfrm rot="10800000" flipV="1">
              <a:off x="2740405" y="1762046"/>
              <a:ext cx="837730" cy="338359"/>
            </a:xfrm>
            <a:prstGeom prst="bentConnector2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DA68D6C1-0BBE-428A-9D95-BCB70A45EB87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5575645" y="1762047"/>
              <a:ext cx="697285" cy="596483"/>
            </a:xfrm>
            <a:prstGeom prst="bentConnector3">
              <a:avLst>
                <a:gd name="adj1" fmla="val 99564"/>
              </a:avLst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CB230C3-5DDA-4F99-A60D-5335B94D4B59}"/>
                </a:ext>
              </a:extLst>
            </p:cNvPr>
            <p:cNvSpPr/>
            <p:nvPr/>
          </p:nvSpPr>
          <p:spPr>
            <a:xfrm>
              <a:off x="1938959" y="2100406"/>
              <a:ext cx="1602892" cy="288032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/>
                <a:t>아두이노에</a:t>
              </a:r>
              <a:r>
                <a:rPr lang="ko-KR" altLang="en-US" sz="1100" dirty="0"/>
                <a:t> 포인트 적립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C529B54-8E2A-4957-AB89-381DCAAB90CD}"/>
                </a:ext>
              </a:extLst>
            </p:cNvPr>
            <p:cNvSpPr/>
            <p:nvPr/>
          </p:nvSpPr>
          <p:spPr>
            <a:xfrm>
              <a:off x="5471484" y="2358528"/>
              <a:ext cx="1602892" cy="781026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‘</a:t>
              </a:r>
              <a:r>
                <a:rPr lang="ko-KR" altLang="en-US" sz="1100" dirty="0"/>
                <a:t>재활용품인지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다시 확인해 주세요‘</a:t>
              </a:r>
              <a:endParaRPr lang="en-US" altLang="ko-KR" sz="1100" dirty="0"/>
            </a:p>
            <a:p>
              <a:pPr algn="ctr"/>
              <a:r>
                <a:rPr lang="ko-KR" altLang="en-US" sz="1100" dirty="0" err="1"/>
                <a:t>알림메시지</a:t>
              </a:r>
              <a:r>
                <a:rPr lang="ko-KR" altLang="en-US" sz="1100" dirty="0"/>
                <a:t> 생성</a:t>
              </a:r>
              <a:endParaRPr lang="en-US" altLang="ko-KR" sz="1100" dirty="0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D5E7BDCB-15C0-4200-B606-6C10D22CD98A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>
              <a:off x="6272930" y="3139554"/>
              <a:ext cx="0" cy="273844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22EDFA0-FDE0-429B-BB44-E8580DDA55C2}"/>
                </a:ext>
              </a:extLst>
            </p:cNvPr>
            <p:cNvCxnSpPr>
              <a:cxnSpLocks/>
            </p:cNvCxnSpPr>
            <p:nvPr/>
          </p:nvCxnSpPr>
          <p:spPr>
            <a:xfrm>
              <a:off x="6272930" y="3413398"/>
              <a:ext cx="1144032" cy="0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DCA6311-93F8-4D90-AFD7-CFED72B67B3D}"/>
                </a:ext>
              </a:extLst>
            </p:cNvPr>
            <p:cNvCxnSpPr>
              <a:cxnSpLocks/>
            </p:cNvCxnSpPr>
            <p:nvPr/>
          </p:nvCxnSpPr>
          <p:spPr>
            <a:xfrm>
              <a:off x="7416962" y="663265"/>
              <a:ext cx="0" cy="276507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F0892487-33E4-43BA-8CA0-8DA6DB4207F1}"/>
                </a:ext>
              </a:extLst>
            </p:cNvPr>
            <p:cNvCxnSpPr>
              <a:cxnSpLocks/>
            </p:cNvCxnSpPr>
            <p:nvPr/>
          </p:nvCxnSpPr>
          <p:spPr>
            <a:xfrm>
              <a:off x="4576890" y="1216566"/>
              <a:ext cx="0" cy="205861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58C7564C-7A06-410E-B791-B029CDB40FBF}"/>
                </a:ext>
              </a:extLst>
            </p:cNvPr>
            <p:cNvCxnSpPr>
              <a:cxnSpLocks/>
            </p:cNvCxnSpPr>
            <p:nvPr/>
          </p:nvCxnSpPr>
          <p:spPr>
            <a:xfrm>
              <a:off x="4576890" y="401067"/>
              <a:ext cx="0" cy="524397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2F71019-89F4-4298-9113-6580F5D45CA7}"/>
                </a:ext>
              </a:extLst>
            </p:cNvPr>
            <p:cNvCxnSpPr>
              <a:cxnSpLocks/>
              <a:endCxn id="131" idx="6"/>
            </p:cNvCxnSpPr>
            <p:nvPr/>
          </p:nvCxnSpPr>
          <p:spPr>
            <a:xfrm flipH="1" flipV="1">
              <a:off x="4612890" y="666336"/>
              <a:ext cx="2796619" cy="1706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37056ACD-4EA2-4588-A8B9-28038118E805}"/>
                </a:ext>
              </a:extLst>
            </p:cNvPr>
            <p:cNvSpPr/>
            <p:nvPr/>
          </p:nvSpPr>
          <p:spPr>
            <a:xfrm>
              <a:off x="1930674" y="3612468"/>
              <a:ext cx="1602892" cy="288032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뚜껑 개방</a:t>
              </a:r>
              <a:r>
                <a:rPr lang="en-US" altLang="ko-KR" sz="1100" dirty="0"/>
                <a:t>, </a:t>
              </a:r>
              <a:r>
                <a:rPr lang="ko-KR" altLang="en-US" sz="1100" dirty="0"/>
                <a:t>쓰레기 배출</a:t>
              </a:r>
            </a:p>
          </p:txBody>
        </p:sp>
        <p:sp>
          <p:nvSpPr>
            <p:cNvPr id="79" name="순서도: 화면 표시 78">
              <a:extLst>
                <a:ext uri="{FF2B5EF4-FFF2-40B4-BE49-F238E27FC236}">
                  <a16:creationId xmlns:a16="http://schemas.microsoft.com/office/drawing/2014/main" id="{8D2A3045-1F8B-48DE-A98F-9C5A8B518EE7}"/>
                </a:ext>
              </a:extLst>
            </p:cNvPr>
            <p:cNvSpPr/>
            <p:nvPr/>
          </p:nvSpPr>
          <p:spPr>
            <a:xfrm>
              <a:off x="1751727" y="2601556"/>
              <a:ext cx="1960786" cy="288032"/>
            </a:xfrm>
            <a:prstGeom prst="flowChartDisplay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신규 포인트 </a:t>
              </a:r>
              <a:r>
                <a:rPr lang="en-US" altLang="ko-KR" sz="1100" dirty="0"/>
                <a:t>(LCD)</a:t>
              </a:r>
              <a:endParaRPr lang="ko-KR" altLang="en-US" sz="1100" dirty="0"/>
            </a:p>
          </p:txBody>
        </p:sp>
        <p:cxnSp>
          <p:nvCxnSpPr>
            <p:cNvPr id="82" name="직선 화살표 연결선 81">
              <a:extLst>
                <a:ext uri="{FF2B5EF4-FFF2-40B4-BE49-F238E27FC236}">
                  <a16:creationId xmlns:a16="http://schemas.microsoft.com/office/drawing/2014/main" id="{E15A797C-09EF-48A4-B0B0-585352EE5B0A}"/>
                </a:ext>
              </a:extLst>
            </p:cNvPr>
            <p:cNvCxnSpPr>
              <a:cxnSpLocks/>
              <a:endCxn id="84" idx="0"/>
            </p:cNvCxnSpPr>
            <p:nvPr/>
          </p:nvCxnSpPr>
          <p:spPr>
            <a:xfrm>
              <a:off x="2732120" y="2804626"/>
              <a:ext cx="0" cy="302386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순서도: 화면 표시 83">
              <a:extLst>
                <a:ext uri="{FF2B5EF4-FFF2-40B4-BE49-F238E27FC236}">
                  <a16:creationId xmlns:a16="http://schemas.microsoft.com/office/drawing/2014/main" id="{05CD7710-CC66-4716-8C10-4DA138BB63A4}"/>
                </a:ext>
              </a:extLst>
            </p:cNvPr>
            <p:cNvSpPr/>
            <p:nvPr/>
          </p:nvSpPr>
          <p:spPr>
            <a:xfrm>
              <a:off x="1751727" y="3107012"/>
              <a:ext cx="1960786" cy="288032"/>
            </a:xfrm>
            <a:prstGeom prst="flowChartDisplay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누적 포인트 </a:t>
              </a:r>
              <a:r>
                <a:rPr lang="en-US" altLang="ko-KR" sz="1100" dirty="0"/>
                <a:t>(LCD)</a:t>
              </a:r>
              <a:endParaRPr lang="ko-KR" altLang="en-US" sz="1100" dirty="0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4A7564EF-94B3-4C5E-9273-DF9650C14332}"/>
                </a:ext>
              </a:extLst>
            </p:cNvPr>
            <p:cNvSpPr/>
            <p:nvPr/>
          </p:nvSpPr>
          <p:spPr>
            <a:xfrm>
              <a:off x="4540890" y="630336"/>
              <a:ext cx="72000" cy="72000"/>
            </a:xfrm>
            <a:prstGeom prst="ellipse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순서도: 다른 페이지 연결선 1">
              <a:extLst>
                <a:ext uri="{FF2B5EF4-FFF2-40B4-BE49-F238E27FC236}">
                  <a16:creationId xmlns:a16="http://schemas.microsoft.com/office/drawing/2014/main" id="{D0B7A6B1-B009-49FD-8000-FF727F5D1783}"/>
                </a:ext>
              </a:extLst>
            </p:cNvPr>
            <p:cNvSpPr/>
            <p:nvPr/>
          </p:nvSpPr>
          <p:spPr>
            <a:xfrm>
              <a:off x="4288888" y="4388462"/>
              <a:ext cx="576005" cy="530016"/>
            </a:xfrm>
            <a:prstGeom prst="flowChartOffpageConnector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/>
                <a:t>다음장</a:t>
              </a:r>
              <a:endParaRPr lang="ko-KR" altLang="en-US" sz="1100" dirty="0"/>
            </a:p>
          </p:txBody>
        </p:sp>
        <p:cxnSp>
          <p:nvCxnSpPr>
            <p:cNvPr id="32" name="연결선: 꺾임 31">
              <a:extLst>
                <a:ext uri="{FF2B5EF4-FFF2-40B4-BE49-F238E27FC236}">
                  <a16:creationId xmlns:a16="http://schemas.microsoft.com/office/drawing/2014/main" id="{F49C8E2A-42AE-40B2-89F6-02C4ED000AF7}"/>
                </a:ext>
              </a:extLst>
            </p:cNvPr>
            <p:cNvCxnSpPr>
              <a:cxnSpLocks/>
              <a:stCxn id="71" idx="2"/>
              <a:endCxn id="2" idx="0"/>
            </p:cNvCxnSpPr>
            <p:nvPr/>
          </p:nvCxnSpPr>
          <p:spPr>
            <a:xfrm rot="16200000" flipH="1">
              <a:off x="3410524" y="3222095"/>
              <a:ext cx="487962" cy="1844771"/>
            </a:xfrm>
            <a:prstGeom prst="bentConnector3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6137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1848" y="483518"/>
            <a:ext cx="631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3.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70FEA-8FDA-40A7-8CC3-06497369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28384" y="4767263"/>
            <a:ext cx="576064" cy="273844"/>
          </a:xfrm>
        </p:spPr>
        <p:txBody>
          <a:bodyPr/>
          <a:lstStyle/>
          <a:p>
            <a:fld id="{A6038A70-78A8-4400-8AD0-3845F1904BD1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21" name="제목 5">
            <a:extLst>
              <a:ext uri="{FF2B5EF4-FFF2-40B4-BE49-F238E27FC236}">
                <a16:creationId xmlns:a16="http://schemas.microsoft.com/office/drawing/2014/main" id="{523AF1B4-D76D-4575-A2A5-812829C5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31" y="1233747"/>
            <a:ext cx="785808" cy="3960425"/>
          </a:xfrm>
        </p:spPr>
        <p:txBody>
          <a:bodyPr vert="eaVert">
            <a:normAutofit fontScale="90000"/>
          </a:bodyPr>
          <a:lstStyle/>
          <a:p>
            <a:r>
              <a:rPr lang="ko-KR" altLang="en-US" dirty="0">
                <a:latin typeface="+mj-ea"/>
              </a:rPr>
              <a:t>실행 시나리오</a:t>
            </a:r>
            <a:br>
              <a:rPr lang="en-US" altLang="ko-KR" dirty="0">
                <a:latin typeface="+mj-ea"/>
              </a:rPr>
            </a:br>
            <a:r>
              <a:rPr lang="ko-KR" altLang="en-US" sz="27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리사이통</a:t>
            </a:r>
            <a:endParaRPr lang="ko-KR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32588EBD-1B90-400B-A516-F08C7D37F097}"/>
              </a:ext>
            </a:extLst>
          </p:cNvPr>
          <p:cNvCxnSpPr>
            <a:cxnSpLocks/>
          </p:cNvCxnSpPr>
          <p:nvPr/>
        </p:nvCxnSpPr>
        <p:spPr>
          <a:xfrm>
            <a:off x="251520" y="1306914"/>
            <a:ext cx="0" cy="13442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CA98C911-63A9-438B-B8CE-9378C7053B01}"/>
              </a:ext>
            </a:extLst>
          </p:cNvPr>
          <p:cNvGrpSpPr/>
          <p:nvPr/>
        </p:nvGrpSpPr>
        <p:grpSpPr>
          <a:xfrm>
            <a:off x="3186489" y="481154"/>
            <a:ext cx="2996404" cy="4181191"/>
            <a:chOff x="3186489" y="218510"/>
            <a:chExt cx="2996404" cy="4181191"/>
          </a:xfrm>
        </p:grpSpPr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A4C10168-BEAD-41C1-82BC-6367FC409000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2755638"/>
              <a:ext cx="0" cy="458032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5B164F08-E3EF-4E32-B0F1-12D5FCBC01FB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2290259"/>
              <a:ext cx="0" cy="299162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D41CED2E-A09E-4A98-8073-78B888EBFC87}"/>
                </a:ext>
              </a:extLst>
            </p:cNvPr>
            <p:cNvSpPr/>
            <p:nvPr/>
          </p:nvSpPr>
          <p:spPr>
            <a:xfrm>
              <a:off x="3770554" y="2575449"/>
              <a:ext cx="1602892" cy="446020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휴대폰으로 누적 포인트 전송</a:t>
              </a:r>
            </a:p>
          </p:txBody>
        </p:sp>
        <p:sp>
          <p:nvSpPr>
            <p:cNvPr id="102" name="순서도: 수행의 시작/종료 101">
              <a:extLst>
                <a:ext uri="{FF2B5EF4-FFF2-40B4-BE49-F238E27FC236}">
                  <a16:creationId xmlns:a16="http://schemas.microsoft.com/office/drawing/2014/main" id="{C3855BF7-BACB-4991-A5CF-2CA6BC29A867}"/>
                </a:ext>
              </a:extLst>
            </p:cNvPr>
            <p:cNvSpPr/>
            <p:nvPr/>
          </p:nvSpPr>
          <p:spPr>
            <a:xfrm>
              <a:off x="4031940" y="4108599"/>
              <a:ext cx="1080120" cy="291102"/>
            </a:xfrm>
            <a:prstGeom prst="flowChartTerminator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대기 상태</a:t>
              </a:r>
              <a:endParaRPr lang="en-US" altLang="ko-KR" sz="1200" dirty="0"/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074B0259-C3B0-43C3-920B-94A18FB62217}"/>
                </a:ext>
              </a:extLst>
            </p:cNvPr>
            <p:cNvSpPr/>
            <p:nvPr/>
          </p:nvSpPr>
          <p:spPr>
            <a:xfrm>
              <a:off x="3770554" y="3213959"/>
              <a:ext cx="1602892" cy="457022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/>
                <a:t>아두이노</a:t>
              </a:r>
              <a:r>
                <a:rPr lang="ko-KR" altLang="en-US" sz="1100" dirty="0"/>
                <a:t> 누적 포인트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초기화</a:t>
              </a:r>
            </a:p>
          </p:txBody>
        </p:sp>
        <p:cxnSp>
          <p:nvCxnSpPr>
            <p:cNvPr id="129" name="직선 화살표 연결선 128">
              <a:extLst>
                <a:ext uri="{FF2B5EF4-FFF2-40B4-BE49-F238E27FC236}">
                  <a16:creationId xmlns:a16="http://schemas.microsoft.com/office/drawing/2014/main" id="{A5D56389-657C-4B56-ADF9-F483C1E13277}"/>
                </a:ext>
              </a:extLst>
            </p:cNvPr>
            <p:cNvCxnSpPr>
              <a:cxnSpLocks/>
              <a:endCxn id="102" idx="0"/>
            </p:cNvCxnSpPr>
            <p:nvPr/>
          </p:nvCxnSpPr>
          <p:spPr>
            <a:xfrm>
              <a:off x="4572000" y="3670981"/>
              <a:ext cx="0" cy="437618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순서도: 다른 페이지 연결선 135">
              <a:extLst>
                <a:ext uri="{FF2B5EF4-FFF2-40B4-BE49-F238E27FC236}">
                  <a16:creationId xmlns:a16="http://schemas.microsoft.com/office/drawing/2014/main" id="{4C1EE01D-6DA5-4C33-9A13-0AA98D8C6146}"/>
                </a:ext>
              </a:extLst>
            </p:cNvPr>
            <p:cNvSpPr/>
            <p:nvPr/>
          </p:nvSpPr>
          <p:spPr>
            <a:xfrm>
              <a:off x="4288888" y="218510"/>
              <a:ext cx="576005" cy="530016"/>
            </a:xfrm>
            <a:prstGeom prst="flowChartOffpageConnector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137" name="순서도: 판단 136">
              <a:extLst>
                <a:ext uri="{FF2B5EF4-FFF2-40B4-BE49-F238E27FC236}">
                  <a16:creationId xmlns:a16="http://schemas.microsoft.com/office/drawing/2014/main" id="{E632672C-8EC8-467B-A54C-BE0DABC030B4}"/>
                </a:ext>
              </a:extLst>
            </p:cNvPr>
            <p:cNvSpPr/>
            <p:nvPr/>
          </p:nvSpPr>
          <p:spPr>
            <a:xfrm>
              <a:off x="3186489" y="1349085"/>
              <a:ext cx="2771022" cy="963412"/>
            </a:xfrm>
            <a:prstGeom prst="flowChartDecision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휴대폰 누적 포인트 </a:t>
              </a:r>
              <a:endParaRPr lang="en-US" altLang="ko-KR" sz="1100" dirty="0"/>
            </a:p>
            <a:p>
              <a:pPr algn="ctr"/>
              <a:r>
                <a:rPr lang="en-US" altLang="ko-KR" sz="1100" dirty="0"/>
                <a:t>=</a:t>
              </a:r>
            </a:p>
            <a:p>
              <a:pPr algn="ctr"/>
              <a:r>
                <a:rPr lang="ko-KR" altLang="en-US" sz="1100" dirty="0" err="1"/>
                <a:t>아두이노</a:t>
              </a:r>
              <a:r>
                <a:rPr lang="ko-KR" altLang="en-US" sz="1100" dirty="0"/>
                <a:t> 누적포인트</a:t>
              </a:r>
            </a:p>
          </p:txBody>
        </p: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76BDAAE6-8102-4458-AB3E-85B9DCF88190}"/>
                </a:ext>
              </a:extLst>
            </p:cNvPr>
            <p:cNvCxnSpPr>
              <a:cxnSpLocks/>
              <a:stCxn id="136" idx="2"/>
              <a:endCxn id="137" idx="0"/>
            </p:cNvCxnSpPr>
            <p:nvPr/>
          </p:nvCxnSpPr>
          <p:spPr>
            <a:xfrm flipH="1">
              <a:off x="4572000" y="748526"/>
              <a:ext cx="4891" cy="600559"/>
            </a:xfrm>
            <a:prstGeom prst="straightConnector1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98BCEE67-1217-4F71-B681-771FED13DCA2}"/>
                </a:ext>
              </a:extLst>
            </p:cNvPr>
            <p:cNvSpPr txBox="1"/>
            <p:nvPr/>
          </p:nvSpPr>
          <p:spPr>
            <a:xfrm>
              <a:off x="3901588" y="2189225"/>
              <a:ext cx="539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3">
                      <a:lumMod val="50000"/>
                    </a:schemeClr>
                  </a:solidFill>
                </a:rPr>
                <a:t>yes</a:t>
              </a:r>
              <a:endParaRPr lang="ko-KR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581A6C6D-B54E-42C2-8681-4993D7FF3492}"/>
                </a:ext>
              </a:extLst>
            </p:cNvPr>
            <p:cNvSpPr txBox="1"/>
            <p:nvPr/>
          </p:nvSpPr>
          <p:spPr>
            <a:xfrm>
              <a:off x="5732129" y="1868383"/>
              <a:ext cx="450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3">
                      <a:lumMod val="50000"/>
                    </a:schemeClr>
                  </a:solidFill>
                </a:rPr>
                <a:t>no</a:t>
              </a:r>
              <a:endParaRPr lang="ko-KR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cxnSp>
          <p:nvCxnSpPr>
            <p:cNvPr id="144" name="연결선: 꺾임 143">
              <a:extLst>
                <a:ext uri="{FF2B5EF4-FFF2-40B4-BE49-F238E27FC236}">
                  <a16:creationId xmlns:a16="http://schemas.microsoft.com/office/drawing/2014/main" id="{54CB79EE-E500-49C4-8AC3-3118EE9D1909}"/>
                </a:ext>
              </a:extLst>
            </p:cNvPr>
            <p:cNvCxnSpPr>
              <a:cxnSpLocks/>
              <a:stCxn id="137" idx="3"/>
              <a:endCxn id="151" idx="6"/>
            </p:cNvCxnSpPr>
            <p:nvPr/>
          </p:nvCxnSpPr>
          <p:spPr>
            <a:xfrm flipH="1">
              <a:off x="4611481" y="1830791"/>
              <a:ext cx="1346030" cy="2058262"/>
            </a:xfrm>
            <a:prstGeom prst="bentConnector3">
              <a:avLst>
                <a:gd name="adj1" fmla="val -16983"/>
              </a:avLst>
            </a:prstGeom>
            <a:ln w="12700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E2BE9791-6944-462B-8CDE-82908E0F38B4}"/>
                </a:ext>
              </a:extLst>
            </p:cNvPr>
            <p:cNvSpPr/>
            <p:nvPr/>
          </p:nvSpPr>
          <p:spPr>
            <a:xfrm>
              <a:off x="4539481" y="3853053"/>
              <a:ext cx="72000" cy="72000"/>
            </a:xfrm>
            <a:prstGeom prst="ellipse">
              <a:avLst/>
            </a:prstGeom>
            <a:solidFill>
              <a:srgbClr val="4F62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E7BB1450-4390-4E22-83CE-D149118311D0}"/>
                </a:ext>
              </a:extLst>
            </p:cNvPr>
            <p:cNvSpPr/>
            <p:nvPr/>
          </p:nvSpPr>
          <p:spPr>
            <a:xfrm>
              <a:off x="3775444" y="884763"/>
              <a:ext cx="1602892" cy="288032"/>
            </a:xfrm>
            <a:prstGeom prst="rect">
              <a:avLst/>
            </a:prstGeom>
            <a:solidFill>
              <a:srgbClr val="5269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휴대폰과 블루투스 연결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5018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C4ACF0-10F7-4E0C-856F-58C8D760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146511-2126-4905-918C-7A2B0AD069C4}"/>
              </a:ext>
            </a:extLst>
          </p:cNvPr>
          <p:cNvSpPr txBox="1"/>
          <p:nvPr/>
        </p:nvSpPr>
        <p:spPr>
          <a:xfrm>
            <a:off x="691848" y="483518"/>
            <a:ext cx="631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3.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102" name="제목 5">
            <a:extLst>
              <a:ext uri="{FF2B5EF4-FFF2-40B4-BE49-F238E27FC236}">
                <a16:creationId xmlns:a16="http://schemas.microsoft.com/office/drawing/2014/main" id="{456A4110-FDCF-4956-8BA6-9720581F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31" y="1233747"/>
            <a:ext cx="785808" cy="3960425"/>
          </a:xfrm>
        </p:spPr>
        <p:txBody>
          <a:bodyPr vert="eaVert">
            <a:normAutofit fontScale="90000"/>
          </a:bodyPr>
          <a:lstStyle/>
          <a:p>
            <a:r>
              <a:rPr lang="ko-KR" altLang="en-US" dirty="0">
                <a:latin typeface="+mj-ea"/>
              </a:rPr>
              <a:t>실행 시나리오</a:t>
            </a:r>
            <a:br>
              <a:rPr lang="en-US" altLang="ko-KR" dirty="0">
                <a:latin typeface="+mj-ea"/>
              </a:rPr>
            </a:br>
            <a:r>
              <a:rPr lang="ko-KR" altLang="en-US" sz="27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리사이통</a:t>
            </a:r>
            <a:r>
              <a:rPr lang="en-US" altLang="ko-KR" sz="27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_</a:t>
            </a:r>
            <a:r>
              <a:rPr lang="ko-KR" altLang="en-US" sz="27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애플리케이션</a:t>
            </a:r>
            <a:endParaRPr lang="ko-KR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672A3F11-B83D-4E22-A1AD-9B877327EC8A}"/>
              </a:ext>
            </a:extLst>
          </p:cNvPr>
          <p:cNvCxnSpPr>
            <a:cxnSpLocks/>
          </p:cNvCxnSpPr>
          <p:nvPr/>
        </p:nvCxnSpPr>
        <p:spPr>
          <a:xfrm>
            <a:off x="251520" y="1306914"/>
            <a:ext cx="0" cy="349708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연결선: 꺾임 137">
            <a:extLst>
              <a:ext uri="{FF2B5EF4-FFF2-40B4-BE49-F238E27FC236}">
                <a16:creationId xmlns:a16="http://schemas.microsoft.com/office/drawing/2014/main" id="{2A973C0D-5E36-476C-B253-718AF97D2C5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12889" y="3367011"/>
            <a:ext cx="1676608" cy="333279"/>
          </a:xfrm>
          <a:prstGeom prst="bentConnector3">
            <a:avLst>
              <a:gd name="adj1" fmla="val 158"/>
            </a:avLst>
          </a:prstGeom>
          <a:ln w="127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E5CEC300-3025-4716-93DD-B9794AB7D32E}"/>
              </a:ext>
            </a:extLst>
          </p:cNvPr>
          <p:cNvCxnSpPr>
            <a:cxnSpLocks/>
          </p:cNvCxnSpPr>
          <p:nvPr/>
        </p:nvCxnSpPr>
        <p:spPr>
          <a:xfrm>
            <a:off x="3020743" y="3712246"/>
            <a:ext cx="0" cy="243493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순서도: 수행의 시작/종료 55">
            <a:extLst>
              <a:ext uri="{FF2B5EF4-FFF2-40B4-BE49-F238E27FC236}">
                <a16:creationId xmlns:a16="http://schemas.microsoft.com/office/drawing/2014/main" id="{71475E82-E299-4FCD-9D1B-9BB8C2607721}"/>
              </a:ext>
            </a:extLst>
          </p:cNvPr>
          <p:cNvSpPr/>
          <p:nvPr/>
        </p:nvSpPr>
        <p:spPr>
          <a:xfrm>
            <a:off x="4031940" y="197794"/>
            <a:ext cx="1080120" cy="291102"/>
          </a:xfrm>
          <a:prstGeom prst="flowChartTerminator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실행</a:t>
            </a:r>
            <a:endParaRPr lang="en-US" altLang="ko-KR" sz="1200" dirty="0"/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FE142918-2A6E-42F3-9224-F6532259B5E3}"/>
              </a:ext>
            </a:extLst>
          </p:cNvPr>
          <p:cNvCxnSpPr>
            <a:cxnSpLocks/>
          </p:cNvCxnSpPr>
          <p:nvPr/>
        </p:nvCxnSpPr>
        <p:spPr>
          <a:xfrm>
            <a:off x="4572000" y="341810"/>
            <a:ext cx="0" cy="299162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순서도: 수행의 시작/종료 79">
            <a:extLst>
              <a:ext uri="{FF2B5EF4-FFF2-40B4-BE49-F238E27FC236}">
                <a16:creationId xmlns:a16="http://schemas.microsoft.com/office/drawing/2014/main" id="{705A4AC5-EC68-48A2-B96C-3DCB7F35FAA3}"/>
              </a:ext>
            </a:extLst>
          </p:cNvPr>
          <p:cNvSpPr/>
          <p:nvPr/>
        </p:nvSpPr>
        <p:spPr>
          <a:xfrm>
            <a:off x="4031940" y="4656139"/>
            <a:ext cx="1080120" cy="291102"/>
          </a:xfrm>
          <a:prstGeom prst="flowChartTerminator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종료</a:t>
            </a:r>
            <a:endParaRPr lang="en-US" altLang="ko-KR" sz="1200" dirty="0"/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D86ACEC4-F21E-4D78-897F-3BB19415E672}"/>
              </a:ext>
            </a:extLst>
          </p:cNvPr>
          <p:cNvCxnSpPr>
            <a:cxnSpLocks/>
          </p:cNvCxnSpPr>
          <p:nvPr/>
        </p:nvCxnSpPr>
        <p:spPr>
          <a:xfrm>
            <a:off x="4572000" y="834802"/>
            <a:ext cx="0" cy="243493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C994F6B-E0AA-4784-9388-A748E75A686D}"/>
              </a:ext>
            </a:extLst>
          </p:cNvPr>
          <p:cNvSpPr/>
          <p:nvPr/>
        </p:nvSpPr>
        <p:spPr>
          <a:xfrm>
            <a:off x="3671295" y="640972"/>
            <a:ext cx="1801410" cy="288032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리사이통과 블루투스 연결</a:t>
            </a: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79DFD03-9C34-41D1-9F89-ED3CE36A544E}"/>
              </a:ext>
            </a:extLst>
          </p:cNvPr>
          <p:cNvCxnSpPr>
            <a:cxnSpLocks/>
          </p:cNvCxnSpPr>
          <p:nvPr/>
        </p:nvCxnSpPr>
        <p:spPr>
          <a:xfrm>
            <a:off x="4572000" y="1272125"/>
            <a:ext cx="0" cy="243493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F3EA0AF-F236-4914-936B-FE7C8C057B04}"/>
              </a:ext>
            </a:extLst>
          </p:cNvPr>
          <p:cNvSpPr/>
          <p:nvPr/>
        </p:nvSpPr>
        <p:spPr>
          <a:xfrm>
            <a:off x="3770554" y="1078295"/>
            <a:ext cx="1602892" cy="288032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아두이노에</a:t>
            </a:r>
            <a:r>
              <a:rPr lang="ko-KR" altLang="en-US" sz="1100" dirty="0"/>
              <a:t> 포인트 요청</a:t>
            </a:r>
          </a:p>
        </p:txBody>
      </p: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77390C52-D979-4153-BC0B-11E76C5A6BC8}"/>
              </a:ext>
            </a:extLst>
          </p:cNvPr>
          <p:cNvCxnSpPr>
            <a:cxnSpLocks/>
          </p:cNvCxnSpPr>
          <p:nvPr/>
        </p:nvCxnSpPr>
        <p:spPr>
          <a:xfrm>
            <a:off x="4572000" y="1689817"/>
            <a:ext cx="0" cy="243493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5D0BF714-E640-4E45-BDF2-5913916F72CC}"/>
              </a:ext>
            </a:extLst>
          </p:cNvPr>
          <p:cNvSpPr/>
          <p:nvPr/>
        </p:nvSpPr>
        <p:spPr>
          <a:xfrm>
            <a:off x="3770554" y="1495987"/>
            <a:ext cx="1602892" cy="288032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포인트 수신</a:t>
            </a:r>
            <a:r>
              <a:rPr lang="en-US" altLang="ko-KR" sz="1100" dirty="0"/>
              <a:t>, </a:t>
            </a:r>
            <a:r>
              <a:rPr lang="ko-KR" altLang="en-US" sz="1100" dirty="0"/>
              <a:t>누적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26E2A790-5108-4BCC-BC9B-636CE19A1D51}"/>
              </a:ext>
            </a:extLst>
          </p:cNvPr>
          <p:cNvCxnSpPr>
            <a:cxnSpLocks/>
          </p:cNvCxnSpPr>
          <p:nvPr/>
        </p:nvCxnSpPr>
        <p:spPr>
          <a:xfrm>
            <a:off x="4572000" y="2107509"/>
            <a:ext cx="0" cy="243493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20BD8BCB-393D-4A94-BE55-89CB3A6D3425}"/>
              </a:ext>
            </a:extLst>
          </p:cNvPr>
          <p:cNvSpPr/>
          <p:nvPr/>
        </p:nvSpPr>
        <p:spPr>
          <a:xfrm>
            <a:off x="3770554" y="1913679"/>
            <a:ext cx="1602892" cy="288032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배출 상품 이미지 띄움</a:t>
            </a:r>
          </a:p>
        </p:txBody>
      </p:sp>
      <p:sp>
        <p:nvSpPr>
          <p:cNvPr id="89" name="순서도: 판단 88">
            <a:extLst>
              <a:ext uri="{FF2B5EF4-FFF2-40B4-BE49-F238E27FC236}">
                <a16:creationId xmlns:a16="http://schemas.microsoft.com/office/drawing/2014/main" id="{4D2724CD-6567-413F-A1C7-6ED8C1D77648}"/>
              </a:ext>
            </a:extLst>
          </p:cNvPr>
          <p:cNvSpPr/>
          <p:nvPr/>
        </p:nvSpPr>
        <p:spPr>
          <a:xfrm>
            <a:off x="3383264" y="2355726"/>
            <a:ext cx="2377472" cy="679239"/>
          </a:xfrm>
          <a:prstGeom prst="flowChartDecision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포인트가 </a:t>
            </a:r>
            <a:r>
              <a:rPr lang="en-US" altLang="ko-KR" sz="1200" dirty="0"/>
              <a:t>2,000</a:t>
            </a:r>
            <a:r>
              <a:rPr lang="ko-KR" altLang="en-US" sz="1200" dirty="0"/>
              <a:t>이상인가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DE4CCD7-4754-45C8-B0D9-A59C7A531F71}"/>
              </a:ext>
            </a:extLst>
          </p:cNvPr>
          <p:cNvSpPr txBox="1"/>
          <p:nvPr/>
        </p:nvSpPr>
        <p:spPr>
          <a:xfrm>
            <a:off x="2953191" y="2355726"/>
            <a:ext cx="53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8B06324-9F92-4C9D-B71A-73C713F7A0C9}"/>
              </a:ext>
            </a:extLst>
          </p:cNvPr>
          <p:cNvSpPr txBox="1"/>
          <p:nvPr/>
        </p:nvSpPr>
        <p:spPr>
          <a:xfrm>
            <a:off x="5762894" y="2355729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B19D194-9E32-48AF-8D3C-93FE1510C4D1}"/>
              </a:ext>
            </a:extLst>
          </p:cNvPr>
          <p:cNvSpPr/>
          <p:nvPr/>
        </p:nvSpPr>
        <p:spPr>
          <a:xfrm>
            <a:off x="2219297" y="3955739"/>
            <a:ext cx="1602892" cy="288032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포인트 차감으로 구매</a:t>
            </a:r>
          </a:p>
        </p:txBody>
      </p: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EF9944AF-B3C3-4606-BD59-8EBEE2EBB29B}"/>
              </a:ext>
            </a:extLst>
          </p:cNvPr>
          <p:cNvCxnSpPr>
            <a:cxnSpLocks/>
          </p:cNvCxnSpPr>
          <p:nvPr/>
        </p:nvCxnSpPr>
        <p:spPr>
          <a:xfrm flipH="1">
            <a:off x="3003532" y="2695346"/>
            <a:ext cx="414157" cy="0"/>
          </a:xfrm>
          <a:prstGeom prst="line">
            <a:avLst/>
          </a:prstGeom>
          <a:ln w="127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0826C68B-2D01-4DB0-BC3A-433399970546}"/>
              </a:ext>
            </a:extLst>
          </p:cNvPr>
          <p:cNvCxnSpPr>
            <a:cxnSpLocks/>
          </p:cNvCxnSpPr>
          <p:nvPr/>
        </p:nvCxnSpPr>
        <p:spPr>
          <a:xfrm>
            <a:off x="3003532" y="2695346"/>
            <a:ext cx="0" cy="380460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순서도: 판단 121">
            <a:extLst>
              <a:ext uri="{FF2B5EF4-FFF2-40B4-BE49-F238E27FC236}">
                <a16:creationId xmlns:a16="http://schemas.microsoft.com/office/drawing/2014/main" id="{D01562F1-10A4-4D8E-91D4-941764420FF2}"/>
              </a:ext>
            </a:extLst>
          </p:cNvPr>
          <p:cNvSpPr/>
          <p:nvPr/>
        </p:nvSpPr>
        <p:spPr>
          <a:xfrm>
            <a:off x="1834488" y="3072515"/>
            <a:ext cx="2377472" cy="679239"/>
          </a:xfrm>
          <a:prstGeom prst="flowChartDecision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모바일 쇼핑을 할 것인가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A68E337-0B0F-4F32-A689-1E6EF0CF1D02}"/>
              </a:ext>
            </a:extLst>
          </p:cNvPr>
          <p:cNvSpPr txBox="1"/>
          <p:nvPr/>
        </p:nvSpPr>
        <p:spPr>
          <a:xfrm>
            <a:off x="2344073" y="3586407"/>
            <a:ext cx="53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E6D4A50A-3B19-402F-B0DA-2F1DABE88BFD}"/>
              </a:ext>
            </a:extLst>
          </p:cNvPr>
          <p:cNvSpPr txBox="1"/>
          <p:nvPr/>
        </p:nvSpPr>
        <p:spPr>
          <a:xfrm>
            <a:off x="4346618" y="346371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2D157A76-C40C-4A70-938D-24AE91E3BA0C}"/>
              </a:ext>
            </a:extLst>
          </p:cNvPr>
          <p:cNvCxnSpPr>
            <a:cxnSpLocks/>
          </p:cNvCxnSpPr>
          <p:nvPr/>
        </p:nvCxnSpPr>
        <p:spPr>
          <a:xfrm>
            <a:off x="3036295" y="3795886"/>
            <a:ext cx="3071410" cy="1159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타원 131">
            <a:extLst>
              <a:ext uri="{FF2B5EF4-FFF2-40B4-BE49-F238E27FC236}">
                <a16:creationId xmlns:a16="http://schemas.microsoft.com/office/drawing/2014/main" id="{599D5AF0-BD2C-4D40-AC7F-627665B2075C}"/>
              </a:ext>
            </a:extLst>
          </p:cNvPr>
          <p:cNvSpPr/>
          <p:nvPr/>
        </p:nvSpPr>
        <p:spPr>
          <a:xfrm>
            <a:off x="6081831" y="3761048"/>
            <a:ext cx="72000" cy="72000"/>
          </a:xfrm>
          <a:prstGeom prst="ellipse">
            <a:avLst/>
          </a:prstGeom>
          <a:solidFill>
            <a:srgbClr val="4F6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1A46712E-1C2A-406D-BCCB-67DB678930DC}"/>
              </a:ext>
            </a:extLst>
          </p:cNvPr>
          <p:cNvCxnSpPr>
            <a:cxnSpLocks/>
          </p:cNvCxnSpPr>
          <p:nvPr/>
        </p:nvCxnSpPr>
        <p:spPr>
          <a:xfrm>
            <a:off x="3018295" y="4371950"/>
            <a:ext cx="3107410" cy="0"/>
          </a:xfrm>
          <a:prstGeom prst="line">
            <a:avLst/>
          </a:prstGeom>
          <a:ln w="127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F954FBC0-F645-49FA-BC4A-F653EB371DBA}"/>
              </a:ext>
            </a:extLst>
          </p:cNvPr>
          <p:cNvCxnSpPr>
            <a:cxnSpLocks/>
            <a:stCxn id="116" idx="2"/>
          </p:cNvCxnSpPr>
          <p:nvPr/>
        </p:nvCxnSpPr>
        <p:spPr>
          <a:xfrm>
            <a:off x="3020743" y="4243771"/>
            <a:ext cx="0" cy="128179"/>
          </a:xfrm>
          <a:prstGeom prst="line">
            <a:avLst/>
          </a:prstGeom>
          <a:ln w="127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타원 150">
            <a:extLst>
              <a:ext uri="{FF2B5EF4-FFF2-40B4-BE49-F238E27FC236}">
                <a16:creationId xmlns:a16="http://schemas.microsoft.com/office/drawing/2014/main" id="{E8D02690-2302-4AD9-8CEC-169FD44E219A}"/>
              </a:ext>
            </a:extLst>
          </p:cNvPr>
          <p:cNvSpPr/>
          <p:nvPr/>
        </p:nvSpPr>
        <p:spPr>
          <a:xfrm>
            <a:off x="4536000" y="4335950"/>
            <a:ext cx="72000" cy="72000"/>
          </a:xfrm>
          <a:prstGeom prst="ellipse">
            <a:avLst/>
          </a:prstGeom>
          <a:solidFill>
            <a:srgbClr val="4F6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3" name="직선 화살표 연결선 152">
            <a:extLst>
              <a:ext uri="{FF2B5EF4-FFF2-40B4-BE49-F238E27FC236}">
                <a16:creationId xmlns:a16="http://schemas.microsoft.com/office/drawing/2014/main" id="{738809FF-090C-4558-AA74-B14D82BCA5FA}"/>
              </a:ext>
            </a:extLst>
          </p:cNvPr>
          <p:cNvCxnSpPr>
            <a:cxnSpLocks/>
            <a:stCxn id="151" idx="4"/>
            <a:endCxn id="80" idx="0"/>
          </p:cNvCxnSpPr>
          <p:nvPr/>
        </p:nvCxnSpPr>
        <p:spPr>
          <a:xfrm>
            <a:off x="4572000" y="4407950"/>
            <a:ext cx="0" cy="248189"/>
          </a:xfrm>
          <a:prstGeom prst="straightConnector1">
            <a:avLst/>
          </a:prstGeom>
          <a:ln w="127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367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75E03C9-D789-4814-B464-438D2E5E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232" y="102393"/>
            <a:ext cx="7499176" cy="1101206"/>
          </a:xfrm>
        </p:spPr>
        <p:txBody>
          <a:bodyPr anchor="b">
            <a:normAutofit/>
          </a:bodyPr>
          <a:lstStyle/>
          <a:p>
            <a:r>
              <a:rPr lang="ko-KR" altLang="en-US" sz="24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전체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리사이통 결과물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9CAEB9-EF86-4537-8BFB-E85BCF99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437A0-544A-46FE-A696-28539EF93859}"/>
              </a:ext>
            </a:extLst>
          </p:cNvPr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4.</a:t>
            </a:r>
            <a:endParaRPr lang="ko-KR" altLang="en-US" sz="3600" dirty="0">
              <a:latin typeface="+mj-lt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3D953EE-DB9A-4948-9398-16FE808D4C6D}"/>
              </a:ext>
            </a:extLst>
          </p:cNvPr>
          <p:cNvGrpSpPr/>
          <p:nvPr/>
        </p:nvGrpSpPr>
        <p:grpSpPr>
          <a:xfrm>
            <a:off x="3680842" y="1226147"/>
            <a:ext cx="2611262" cy="3742933"/>
            <a:chOff x="3680842" y="1226147"/>
            <a:chExt cx="2611262" cy="37429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948F814-212F-45B4-A868-73944236FC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500" b="9826"/>
            <a:stretch/>
          </p:blipFill>
          <p:spPr>
            <a:xfrm rot="5400000">
              <a:off x="3305560" y="1601429"/>
              <a:ext cx="3361826" cy="261126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F29C625-CDA6-42C0-A430-D5D98D3E0E9D}"/>
                </a:ext>
              </a:extLst>
            </p:cNvPr>
            <p:cNvSpPr txBox="1"/>
            <p:nvPr/>
          </p:nvSpPr>
          <p:spPr>
            <a:xfrm>
              <a:off x="4708191" y="4630526"/>
              <a:ext cx="556564" cy="338554"/>
            </a:xfrm>
            <a:prstGeom prst="rect">
              <a:avLst/>
            </a:prstGeom>
            <a:noFill/>
            <a:ln>
              <a:solidFill>
                <a:srgbClr val="83A828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/>
                <a:t>측면</a:t>
              </a:r>
              <a:endParaRPr lang="ko-KR" altLang="en-US" sz="1600" b="1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0AAE1F1-4368-4BCD-9173-DEE0A646AA89}"/>
              </a:ext>
            </a:extLst>
          </p:cNvPr>
          <p:cNvGrpSpPr/>
          <p:nvPr/>
        </p:nvGrpSpPr>
        <p:grpSpPr>
          <a:xfrm>
            <a:off x="653238" y="1226148"/>
            <a:ext cx="2731484" cy="3742932"/>
            <a:chOff x="653238" y="1226148"/>
            <a:chExt cx="2731484" cy="3742932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060B70AB-EAA3-4D12-BA29-24452E7740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250" b="12500"/>
            <a:stretch/>
          </p:blipFill>
          <p:spPr>
            <a:xfrm rot="5400000">
              <a:off x="338067" y="1541319"/>
              <a:ext cx="3361826" cy="273148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40C803-8D1F-4553-B4F3-A6114C087907}"/>
                </a:ext>
              </a:extLst>
            </p:cNvPr>
            <p:cNvSpPr txBox="1"/>
            <p:nvPr/>
          </p:nvSpPr>
          <p:spPr>
            <a:xfrm>
              <a:off x="1647724" y="4630526"/>
              <a:ext cx="742511" cy="338554"/>
            </a:xfrm>
            <a:prstGeom prst="rect">
              <a:avLst/>
            </a:prstGeom>
            <a:noFill/>
            <a:ln>
              <a:solidFill>
                <a:srgbClr val="83A828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/>
                <a:t>사투상</a:t>
              </a:r>
              <a:endParaRPr lang="ko-KR" altLang="en-US" sz="1600" b="1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A2ABDC7-C180-40C6-A439-B8945BA325D9}"/>
              </a:ext>
            </a:extLst>
          </p:cNvPr>
          <p:cNvGrpSpPr/>
          <p:nvPr/>
        </p:nvGrpSpPr>
        <p:grpSpPr>
          <a:xfrm>
            <a:off x="6588224" y="1226334"/>
            <a:ext cx="1882382" cy="3742746"/>
            <a:chOff x="6588224" y="1226334"/>
            <a:chExt cx="1882382" cy="3742746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1B343176-4A17-4180-AE9E-C85CE1AD91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800" b="19200"/>
            <a:stretch/>
          </p:blipFill>
          <p:spPr>
            <a:xfrm rot="5400000">
              <a:off x="5848689" y="1965869"/>
              <a:ext cx="3361452" cy="1882382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C2F4C2-2F85-4EE8-A2DA-BB22FD8218F4}"/>
                </a:ext>
              </a:extLst>
            </p:cNvPr>
            <p:cNvSpPr txBox="1"/>
            <p:nvPr/>
          </p:nvSpPr>
          <p:spPr>
            <a:xfrm>
              <a:off x="7251132" y="4630526"/>
              <a:ext cx="556564" cy="338554"/>
            </a:xfrm>
            <a:prstGeom prst="rect">
              <a:avLst/>
            </a:prstGeom>
            <a:noFill/>
            <a:ln>
              <a:solidFill>
                <a:srgbClr val="83A828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/>
                <a:t>정면</a:t>
              </a:r>
              <a:endParaRPr lang="ko-KR" altLang="en-US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05392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75E03C9-D789-4814-B464-438D2E5E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232" y="102393"/>
            <a:ext cx="7499176" cy="1101206"/>
          </a:xfrm>
        </p:spPr>
        <p:txBody>
          <a:bodyPr anchor="b">
            <a:normAutofit/>
          </a:bodyPr>
          <a:lstStyle/>
          <a:p>
            <a:r>
              <a:rPr lang="ko-KR" altLang="en-US" sz="24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상세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리사이통 결과물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9CAEB9-EF86-4537-8BFB-E85BCF99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437A0-544A-46FE-A696-28539EF93859}"/>
              </a:ext>
            </a:extLst>
          </p:cNvPr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4.</a:t>
            </a:r>
            <a:endParaRPr lang="ko-KR" altLang="en-US" sz="3600" dirty="0">
              <a:latin typeface="+mj-lt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A827858-2127-44A9-9E60-7A8C1062B641}"/>
              </a:ext>
            </a:extLst>
          </p:cNvPr>
          <p:cNvGrpSpPr/>
          <p:nvPr/>
        </p:nvGrpSpPr>
        <p:grpSpPr>
          <a:xfrm>
            <a:off x="611560" y="1496880"/>
            <a:ext cx="7992888" cy="3229984"/>
            <a:chOff x="611560" y="1496880"/>
            <a:chExt cx="7992888" cy="322998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04D5505-2F1B-4D2C-A942-725AC891C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-40000"/>
                      </a14:imgEffect>
                    </a14:imgLayer>
                  </a14:imgProps>
                </a:ext>
              </a:extLst>
            </a:blip>
            <a:srcRect l="3800" t="25374" b="29247"/>
            <a:stretch/>
          </p:blipFill>
          <p:spPr>
            <a:xfrm rot="10800000">
              <a:off x="611560" y="1496880"/>
              <a:ext cx="2949662" cy="139137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2D7BAD1-1FE1-4ACD-89BD-AB9F02DFBD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960" t="3996" r="8695"/>
            <a:stretch/>
          </p:blipFill>
          <p:spPr>
            <a:xfrm rot="5400000">
              <a:off x="1297610" y="2463249"/>
              <a:ext cx="1577571" cy="2949660"/>
            </a:xfrm>
            <a:prstGeom prst="rect">
              <a:avLst/>
            </a:prstGeom>
          </p:spPr>
        </p:pic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9B082A8F-822F-4751-9033-31C5419B74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0014" y="2192566"/>
              <a:ext cx="315120" cy="0"/>
            </a:xfrm>
            <a:prstGeom prst="straightConnector1">
              <a:avLst/>
            </a:prstGeom>
            <a:ln w="28575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3A3655-23C9-445F-BB15-65146CD67BFF}"/>
                </a:ext>
              </a:extLst>
            </p:cNvPr>
            <p:cNvSpPr txBox="1"/>
            <p:nvPr/>
          </p:nvSpPr>
          <p:spPr>
            <a:xfrm>
              <a:off x="4125422" y="2007901"/>
              <a:ext cx="1350050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첫 실행 화면</a:t>
              </a: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4AD61E8B-60CB-4AF0-8090-E20BEE9CAB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0014" y="3938079"/>
              <a:ext cx="315120" cy="0"/>
            </a:xfrm>
            <a:prstGeom prst="straightConnector1">
              <a:avLst/>
            </a:prstGeom>
            <a:ln w="28575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4F220D-A887-4456-BB9C-F348F085D21A}"/>
                </a:ext>
              </a:extLst>
            </p:cNvPr>
            <p:cNvSpPr txBox="1"/>
            <p:nvPr/>
          </p:nvSpPr>
          <p:spPr>
            <a:xfrm>
              <a:off x="4125422" y="3753414"/>
              <a:ext cx="1980029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누적된 포인트 출력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B85F70-33AB-42FA-B709-1C42F2789A36}"/>
                </a:ext>
              </a:extLst>
            </p:cNvPr>
            <p:cNvSpPr txBox="1"/>
            <p:nvPr/>
          </p:nvSpPr>
          <p:spPr>
            <a:xfrm>
              <a:off x="6986428" y="4106789"/>
              <a:ext cx="10246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err="1"/>
                <a:t>서보모터</a:t>
              </a:r>
              <a:endParaRPr lang="ko-KR" altLang="en-US" dirty="0"/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3978AAC7-56BD-4780-938A-6798D9E4CD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8747" y="3773015"/>
              <a:ext cx="0" cy="310903"/>
            </a:xfrm>
            <a:prstGeom prst="straightConnector1">
              <a:avLst/>
            </a:prstGeom>
            <a:ln w="28575">
              <a:solidFill>
                <a:schemeClr val="accent3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920C57D0-2DD4-4BBA-BB2C-13120E0D54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999" t="30675" r="16001" b="-1675"/>
            <a:stretch/>
          </p:blipFill>
          <p:spPr>
            <a:xfrm rot="5400000">
              <a:off x="6393046" y="1496880"/>
              <a:ext cx="2211402" cy="2211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1339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75E03C9-D789-4814-B464-438D2E5E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232" y="102393"/>
            <a:ext cx="7499176" cy="1101206"/>
          </a:xfrm>
        </p:spPr>
        <p:txBody>
          <a:bodyPr anchor="b">
            <a:normAutofit/>
          </a:bodyPr>
          <a:lstStyle/>
          <a:p>
            <a:r>
              <a:rPr lang="ko-KR" altLang="en-US" sz="24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구조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리사이통 결과물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9CAEB9-EF86-4537-8BFB-E85BCF99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437A0-544A-46FE-A696-28539EF93859}"/>
              </a:ext>
            </a:extLst>
          </p:cNvPr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4.</a:t>
            </a:r>
            <a:endParaRPr lang="ko-KR" altLang="en-US" sz="3600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AEE453-AAF2-4776-9685-EC9B5E81C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415" b="10042"/>
          <a:stretch/>
        </p:blipFill>
        <p:spPr>
          <a:xfrm rot="10800000">
            <a:off x="2123728" y="1483843"/>
            <a:ext cx="5262624" cy="314825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A0759E-F261-4F21-84A5-70B63140B21B}"/>
              </a:ext>
            </a:extLst>
          </p:cNvPr>
          <p:cNvSpPr/>
          <p:nvPr/>
        </p:nvSpPr>
        <p:spPr>
          <a:xfrm>
            <a:off x="3131840" y="1483843"/>
            <a:ext cx="2808312" cy="12319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CE81B80B-BF90-44E2-9915-0660C5F88178}"/>
              </a:ext>
            </a:extLst>
          </p:cNvPr>
          <p:cNvSpPr/>
          <p:nvPr/>
        </p:nvSpPr>
        <p:spPr>
          <a:xfrm>
            <a:off x="5148064" y="888070"/>
            <a:ext cx="1224136" cy="358299"/>
          </a:xfrm>
          <a:prstGeom prst="wedgeRectCallout">
            <a:avLst>
              <a:gd name="adj1" fmla="val -41997"/>
              <a:gd name="adj2" fmla="val 108937"/>
            </a:avLst>
          </a:prstGeom>
          <a:solidFill>
            <a:srgbClr val="83A828"/>
          </a:solidFill>
          <a:ln w="12700">
            <a:solidFill>
              <a:srgbClr val="526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1602 LCD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144A9F1-5056-431B-BC4F-52EF89F2770F}"/>
              </a:ext>
            </a:extLst>
          </p:cNvPr>
          <p:cNvSpPr/>
          <p:nvPr/>
        </p:nvSpPr>
        <p:spPr>
          <a:xfrm>
            <a:off x="5145162" y="2859782"/>
            <a:ext cx="1874697" cy="12319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9CB785F-A4CE-4CDB-AF5C-93995E620F17}"/>
              </a:ext>
            </a:extLst>
          </p:cNvPr>
          <p:cNvSpPr/>
          <p:nvPr/>
        </p:nvSpPr>
        <p:spPr>
          <a:xfrm>
            <a:off x="6084167" y="1536517"/>
            <a:ext cx="935693" cy="11792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말풍선: 사각형 10">
            <a:extLst>
              <a:ext uri="{FF2B5EF4-FFF2-40B4-BE49-F238E27FC236}">
                <a16:creationId xmlns:a16="http://schemas.microsoft.com/office/drawing/2014/main" id="{7DB6185A-EF6B-44AA-8527-0450797F2F4A}"/>
              </a:ext>
            </a:extLst>
          </p:cNvPr>
          <p:cNvSpPr/>
          <p:nvPr/>
        </p:nvSpPr>
        <p:spPr>
          <a:xfrm>
            <a:off x="7557272" y="2126143"/>
            <a:ext cx="837193" cy="589624"/>
          </a:xfrm>
          <a:prstGeom prst="wedgeRectCallout">
            <a:avLst>
              <a:gd name="adj1" fmla="val -109820"/>
              <a:gd name="adj2" fmla="val 91013"/>
            </a:avLst>
          </a:prstGeom>
          <a:solidFill>
            <a:srgbClr val="83A828"/>
          </a:solidFill>
          <a:ln w="12700">
            <a:solidFill>
              <a:srgbClr val="526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1602 LCD</a:t>
            </a:r>
          </a:p>
        </p:txBody>
      </p:sp>
      <p:sp>
        <p:nvSpPr>
          <p:cNvPr id="12" name="말풍선: 사각형 11">
            <a:extLst>
              <a:ext uri="{FF2B5EF4-FFF2-40B4-BE49-F238E27FC236}">
                <a16:creationId xmlns:a16="http://schemas.microsoft.com/office/drawing/2014/main" id="{64696721-1942-4869-AE31-287F954F0DF1}"/>
              </a:ext>
            </a:extLst>
          </p:cNvPr>
          <p:cNvSpPr/>
          <p:nvPr/>
        </p:nvSpPr>
        <p:spPr>
          <a:xfrm>
            <a:off x="7530367" y="2126142"/>
            <a:ext cx="864098" cy="589624"/>
          </a:xfrm>
          <a:prstGeom prst="wedgeRectCallout">
            <a:avLst>
              <a:gd name="adj1" fmla="val -99680"/>
              <a:gd name="adj2" fmla="val -74550"/>
            </a:avLst>
          </a:prstGeom>
          <a:solidFill>
            <a:srgbClr val="83A828"/>
          </a:solidFill>
          <a:ln w="12700">
            <a:solidFill>
              <a:srgbClr val="526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바코드 스캐너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E990837-8C3B-441E-B05E-670722A0A74C}"/>
              </a:ext>
            </a:extLst>
          </p:cNvPr>
          <p:cNvSpPr/>
          <p:nvPr/>
        </p:nvSpPr>
        <p:spPr>
          <a:xfrm>
            <a:off x="2843808" y="2787774"/>
            <a:ext cx="2160240" cy="93610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말풍선: 사각형 13">
            <a:extLst>
              <a:ext uri="{FF2B5EF4-FFF2-40B4-BE49-F238E27FC236}">
                <a16:creationId xmlns:a16="http://schemas.microsoft.com/office/drawing/2014/main" id="{09B80B44-135C-48D5-B4F4-165E057DA00A}"/>
              </a:ext>
            </a:extLst>
          </p:cNvPr>
          <p:cNvSpPr/>
          <p:nvPr/>
        </p:nvSpPr>
        <p:spPr>
          <a:xfrm>
            <a:off x="758476" y="3057971"/>
            <a:ext cx="1224136" cy="358299"/>
          </a:xfrm>
          <a:prstGeom prst="wedgeRectCallout">
            <a:avLst>
              <a:gd name="adj1" fmla="val 116113"/>
              <a:gd name="adj2" fmla="val -8033"/>
            </a:avLst>
          </a:prstGeom>
          <a:solidFill>
            <a:srgbClr val="83A828"/>
          </a:solidFill>
          <a:ln w="12700">
            <a:solidFill>
              <a:srgbClr val="526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USB </a:t>
            </a:r>
            <a:r>
              <a:rPr lang="ko-KR" altLang="en-US" dirty="0" err="1"/>
              <a:t>쉴더</a:t>
            </a:r>
            <a:endParaRPr lang="en-US" altLang="ko-KR" dirty="0"/>
          </a:p>
        </p:txBody>
      </p:sp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F6101D62-722B-4A46-B760-B8ECE0B50E84}"/>
              </a:ext>
            </a:extLst>
          </p:cNvPr>
          <p:cNvSpPr/>
          <p:nvPr/>
        </p:nvSpPr>
        <p:spPr>
          <a:xfrm>
            <a:off x="728671" y="3867894"/>
            <a:ext cx="1224136" cy="649814"/>
          </a:xfrm>
          <a:prstGeom prst="wedgeRectCallout">
            <a:avLst>
              <a:gd name="adj1" fmla="val 122960"/>
              <a:gd name="adj2" fmla="val -23277"/>
            </a:avLst>
          </a:prstGeom>
          <a:solidFill>
            <a:srgbClr val="83A828"/>
          </a:solidFill>
          <a:ln w="12700">
            <a:solidFill>
              <a:srgbClr val="526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아두이노</a:t>
            </a:r>
            <a:r>
              <a:rPr lang="ko-KR" altLang="en-US" dirty="0"/>
              <a:t> 보드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86771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75E03C9-D789-4814-B464-438D2E5E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232" y="102393"/>
            <a:ext cx="7499176" cy="1101206"/>
          </a:xfrm>
        </p:spPr>
        <p:txBody>
          <a:bodyPr anchor="b">
            <a:normAutofit/>
          </a:bodyPr>
          <a:lstStyle/>
          <a:p>
            <a:r>
              <a:rPr lang="ko-KR" altLang="en-US" sz="2400" dirty="0">
                <a:solidFill>
                  <a:schemeClr val="accent3">
                    <a:lumMod val="75000"/>
                  </a:schemeClr>
                </a:solidFill>
                <a:latin typeface="+mj-ea"/>
              </a:rPr>
              <a:t>시연영상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리사이통 결과물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9CAEB9-EF86-4537-8BFB-E85BCF99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437A0-544A-46FE-A696-28539EF93859}"/>
              </a:ext>
            </a:extLst>
          </p:cNvPr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4.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E086FAD-797D-4B8D-B7CB-FD1CBC2D3EF4}"/>
              </a:ext>
            </a:extLst>
          </p:cNvPr>
          <p:cNvSpPr/>
          <p:nvPr/>
        </p:nvSpPr>
        <p:spPr>
          <a:xfrm>
            <a:off x="827584" y="1322693"/>
            <a:ext cx="3456000" cy="345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시연움짤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7F54F17-F422-43AF-B657-064CE9A445C0}"/>
              </a:ext>
            </a:extLst>
          </p:cNvPr>
          <p:cNvSpPr/>
          <p:nvPr/>
        </p:nvSpPr>
        <p:spPr>
          <a:xfrm>
            <a:off x="4644008" y="1322693"/>
            <a:ext cx="3456000" cy="345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이거는 </a:t>
            </a:r>
            <a:r>
              <a:rPr lang="en-US" altLang="ko-KR" dirty="0"/>
              <a:t>4</a:t>
            </a:r>
            <a:r>
              <a:rPr lang="ko-KR" altLang="en-US" dirty="0" err="1"/>
              <a:t>컷짜리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6004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57886" y="1347614"/>
            <a:ext cx="3814314" cy="1080120"/>
          </a:xfrm>
        </p:spPr>
        <p:txBody>
          <a:bodyPr>
            <a:normAutofit/>
          </a:bodyPr>
          <a:lstStyle/>
          <a:p>
            <a:pPr algn="l"/>
            <a:r>
              <a:rPr lang="ko-KR" altLang="en-US" sz="5400" dirty="0">
                <a:solidFill>
                  <a:srgbClr val="526919"/>
                </a:solidFill>
                <a:latin typeface="+mj-ea"/>
              </a:rPr>
              <a:t>이상입니다</a:t>
            </a:r>
            <a:r>
              <a:rPr lang="en-US" altLang="ko-KR" sz="5400" dirty="0">
                <a:solidFill>
                  <a:srgbClr val="526919"/>
                </a:solidFill>
                <a:latin typeface="+mj-ea"/>
              </a:rPr>
              <a:t>.</a:t>
            </a:r>
            <a:endParaRPr lang="ko-KR" altLang="en-US" sz="5400" dirty="0">
              <a:solidFill>
                <a:srgbClr val="526919"/>
              </a:solidFill>
              <a:latin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97523" y="3795886"/>
            <a:ext cx="2696344" cy="864096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 err="1">
                <a:solidFill>
                  <a:srgbClr val="83A828"/>
                </a:solidFill>
                <a:latin typeface="+mn-ea"/>
              </a:rPr>
              <a:t>팀명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rgbClr val="83A828"/>
                </a:solidFill>
                <a:latin typeface="+mn-ea"/>
              </a:rPr>
              <a:t>자멍</a:t>
            </a:r>
            <a:endParaRPr lang="en-US" altLang="ko-KR" sz="2000" dirty="0">
              <a:solidFill>
                <a:srgbClr val="83A828"/>
              </a:solidFill>
              <a:latin typeface="+mn-ea"/>
            </a:endParaRPr>
          </a:p>
          <a:p>
            <a:pPr algn="l"/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팀원 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- 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윤지인</a:t>
            </a:r>
            <a:r>
              <a:rPr lang="en-US" altLang="ko-KR" sz="2000" dirty="0">
                <a:solidFill>
                  <a:srgbClr val="83A828"/>
                </a:solidFill>
                <a:latin typeface="+mn-ea"/>
              </a:rPr>
              <a:t>, </a:t>
            </a:r>
            <a:r>
              <a:rPr lang="ko-KR" altLang="en-US" sz="2000" dirty="0">
                <a:solidFill>
                  <a:srgbClr val="83A828"/>
                </a:solidFill>
                <a:latin typeface="+mn-ea"/>
              </a:rPr>
              <a:t>이유나</a:t>
            </a:r>
            <a:endParaRPr lang="en-US" altLang="ko-KR" sz="2000" dirty="0">
              <a:solidFill>
                <a:srgbClr val="83A828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822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704012" y="2310498"/>
            <a:ext cx="2584783" cy="45719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607665" y="2355726"/>
            <a:ext cx="254896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83A828"/>
                </a:solidFill>
                <a:latin typeface="+mn-ea"/>
              </a:rPr>
              <a:t>환경을 위한 </a:t>
            </a:r>
            <a:r>
              <a:rPr lang="en-US" altLang="ko-KR" dirty="0" err="1">
                <a:solidFill>
                  <a:srgbClr val="83A828"/>
                </a:solidFill>
                <a:latin typeface="+mn-ea"/>
              </a:rPr>
              <a:t>IoT</a:t>
            </a:r>
            <a:r>
              <a:rPr lang="en-US" altLang="ko-KR" dirty="0">
                <a:solidFill>
                  <a:srgbClr val="83A828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83A828"/>
                </a:solidFill>
                <a:latin typeface="+mn-ea"/>
              </a:rPr>
              <a:t>쓰레기통</a:t>
            </a:r>
            <a:endParaRPr lang="en-US" altLang="ko-KR" dirty="0">
              <a:solidFill>
                <a:srgbClr val="83A828"/>
              </a:solidFill>
              <a:latin typeface="+mn-ea"/>
            </a:endParaRPr>
          </a:p>
          <a:p>
            <a:r>
              <a:rPr lang="ko-KR" altLang="en-US" sz="2400" dirty="0" err="1">
                <a:solidFill>
                  <a:srgbClr val="4F6228"/>
                </a:solidFill>
                <a:latin typeface="+mn-ea"/>
              </a:rPr>
              <a:t>리사이통</a:t>
            </a:r>
            <a:endParaRPr lang="ko-KR" altLang="en-US" dirty="0">
              <a:solidFill>
                <a:srgbClr val="4F6228"/>
              </a:solidFill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0FDA51D-BED6-4AD0-90A1-4482B0D26657}"/>
              </a:ext>
            </a:extLst>
          </p:cNvPr>
          <p:cNvSpPr/>
          <p:nvPr/>
        </p:nvSpPr>
        <p:spPr>
          <a:xfrm>
            <a:off x="0" y="48398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39552" y="0"/>
            <a:ext cx="1800200" cy="5143500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9EB7B7F0-1A5B-4159-A6C2-2984349C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DFBF2D-031E-423E-96D1-56A8276B1D5F}"/>
              </a:ext>
            </a:extLst>
          </p:cNvPr>
          <p:cNvSpPr txBox="1"/>
          <p:nvPr/>
        </p:nvSpPr>
        <p:spPr>
          <a:xfrm>
            <a:off x="7993483" y="4495800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3">
                    <a:lumMod val="75000"/>
                  </a:schemeClr>
                </a:solidFill>
              </a:rPr>
              <a:t>2019.12.10</a:t>
            </a:r>
            <a:endParaRPr lang="ko-KR" altLang="en-US" sz="1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621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/>
          <p:cNvGrpSpPr/>
          <p:nvPr/>
        </p:nvGrpSpPr>
        <p:grpSpPr>
          <a:xfrm>
            <a:off x="2483768" y="1635646"/>
            <a:ext cx="825486" cy="779894"/>
            <a:chOff x="2483768" y="1635646"/>
            <a:chExt cx="825486" cy="779894"/>
          </a:xfrm>
        </p:grpSpPr>
        <p:sp>
          <p:nvSpPr>
            <p:cNvPr id="11" name="타원 10"/>
            <p:cNvSpPr/>
            <p:nvPr/>
          </p:nvSpPr>
          <p:spPr>
            <a:xfrm>
              <a:off x="2483768" y="1635646"/>
              <a:ext cx="576064" cy="576064"/>
            </a:xfrm>
            <a:prstGeom prst="ellipse">
              <a:avLst/>
            </a:prstGeom>
            <a:solidFill>
              <a:srgbClr val="83A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699792" y="1707654"/>
              <a:ext cx="60946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1.</a:t>
              </a:r>
              <a:endParaRPr lang="ko-KR" altLang="en-US" sz="4000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276486" y="1763983"/>
            <a:ext cx="21034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왜 만들었나</a:t>
            </a:r>
            <a:r>
              <a:rPr lang="en-US" altLang="ko-KR" sz="2800" dirty="0">
                <a:latin typeface="+mj-ea"/>
                <a:ea typeface="+mj-ea"/>
              </a:rPr>
              <a:t>?</a:t>
            </a:r>
            <a:endParaRPr lang="ko-KR" altLang="en-US" sz="2800" dirty="0">
              <a:latin typeface="+mj-ea"/>
              <a:ea typeface="+mj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76486" y="2542860"/>
            <a:ext cx="21034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뭘 </a:t>
            </a:r>
            <a:r>
              <a:rPr lang="ko-KR" altLang="en-US" sz="2800" dirty="0" err="1">
                <a:latin typeface="+mj-ea"/>
                <a:ea typeface="+mj-ea"/>
              </a:rPr>
              <a:t>만들건가</a:t>
            </a:r>
            <a:r>
              <a:rPr lang="en-US" altLang="ko-KR" sz="2800" dirty="0">
                <a:latin typeface="+mj-ea"/>
                <a:ea typeface="+mj-ea"/>
              </a:rPr>
              <a:t>?</a:t>
            </a:r>
            <a:endParaRPr lang="ko-KR" altLang="en-US" sz="2800" dirty="0">
              <a:latin typeface="+mj-ea"/>
              <a:ea typeface="+mj-ea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483768" y="2414523"/>
            <a:ext cx="888003" cy="779894"/>
            <a:chOff x="2483768" y="2386955"/>
            <a:chExt cx="888003" cy="779894"/>
          </a:xfrm>
        </p:grpSpPr>
        <p:sp>
          <p:nvSpPr>
            <p:cNvPr id="16" name="타원 15"/>
            <p:cNvSpPr/>
            <p:nvPr/>
          </p:nvSpPr>
          <p:spPr>
            <a:xfrm>
              <a:off x="2483768" y="2386955"/>
              <a:ext cx="576064" cy="576064"/>
            </a:xfrm>
            <a:prstGeom prst="ellipse">
              <a:avLst/>
            </a:prstGeom>
            <a:solidFill>
              <a:srgbClr val="83A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99792" y="2458963"/>
              <a:ext cx="67197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2.</a:t>
              </a:r>
              <a:endParaRPr lang="ko-KR" altLang="en-US" sz="40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276486" y="3363838"/>
            <a:ext cx="5448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실행 시나리오 </a:t>
            </a:r>
            <a:r>
              <a:rPr lang="ko-KR" altLang="en-US" dirty="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</a:rPr>
              <a:t>리사이통</a:t>
            </a:r>
            <a:r>
              <a:rPr lang="en-US" altLang="ko-KR" dirty="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dirty="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</a:rPr>
              <a:t>리사이통 어플리케이션</a:t>
            </a:r>
            <a:endParaRPr lang="ko-KR" altLang="en-US" sz="2800" dirty="0">
              <a:solidFill>
                <a:schemeClr val="accent3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2483768" y="3235501"/>
            <a:ext cx="897621" cy="779894"/>
            <a:chOff x="2483768" y="2386955"/>
            <a:chExt cx="897621" cy="779894"/>
          </a:xfrm>
        </p:grpSpPr>
        <p:sp>
          <p:nvSpPr>
            <p:cNvPr id="19" name="타원 18"/>
            <p:cNvSpPr/>
            <p:nvPr/>
          </p:nvSpPr>
          <p:spPr>
            <a:xfrm>
              <a:off x="2483768" y="2386955"/>
              <a:ext cx="576064" cy="576064"/>
            </a:xfrm>
            <a:prstGeom prst="ellipse">
              <a:avLst/>
            </a:prstGeom>
            <a:solidFill>
              <a:srgbClr val="83A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699792" y="2458963"/>
              <a:ext cx="6815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3.</a:t>
              </a:r>
              <a:endParaRPr lang="ko-KR" altLang="en-US" sz="4000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276486" y="4163479"/>
            <a:ext cx="2563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+mj-ea"/>
                <a:ea typeface="+mj-ea"/>
              </a:rPr>
              <a:t>리사이통 결과물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2483768" y="4035142"/>
            <a:ext cx="897621" cy="779894"/>
            <a:chOff x="2483768" y="2386955"/>
            <a:chExt cx="897621" cy="779894"/>
          </a:xfrm>
        </p:grpSpPr>
        <p:sp>
          <p:nvSpPr>
            <p:cNvPr id="25" name="타원 24"/>
            <p:cNvSpPr/>
            <p:nvPr/>
          </p:nvSpPr>
          <p:spPr>
            <a:xfrm>
              <a:off x="2483768" y="2386955"/>
              <a:ext cx="576064" cy="576064"/>
            </a:xfrm>
            <a:prstGeom prst="ellipse">
              <a:avLst/>
            </a:prstGeom>
            <a:solidFill>
              <a:srgbClr val="83A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99792" y="2458963"/>
              <a:ext cx="6815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4.</a:t>
              </a:r>
              <a:endParaRPr lang="ko-KR" altLang="en-US" sz="4000" dirty="0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AF8A501-C605-40FC-BAE0-8E2505B35555}"/>
              </a:ext>
            </a:extLst>
          </p:cNvPr>
          <p:cNvSpPr/>
          <p:nvPr/>
        </p:nvSpPr>
        <p:spPr>
          <a:xfrm>
            <a:off x="0" y="1822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4E5557D-0DA3-4248-9378-982BC534AC4A}"/>
              </a:ext>
            </a:extLst>
          </p:cNvPr>
          <p:cNvSpPr/>
          <p:nvPr/>
        </p:nvSpPr>
        <p:spPr>
          <a:xfrm>
            <a:off x="0" y="4839891"/>
            <a:ext cx="9144000" cy="144016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C68FF10-858E-4403-A3F5-ED4EE6288A5B}"/>
              </a:ext>
            </a:extLst>
          </p:cNvPr>
          <p:cNvSpPr/>
          <p:nvPr/>
        </p:nvSpPr>
        <p:spPr>
          <a:xfrm>
            <a:off x="1439652" y="0"/>
            <a:ext cx="900100" cy="5143500"/>
          </a:xfrm>
          <a:prstGeom prst="rect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C01BE98-F6A6-435B-93D1-6FA96EE5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38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왜 만들었나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1848" y="483518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1.</a:t>
            </a:r>
            <a:endParaRPr lang="ko-KR" altLang="en-US" sz="3600" dirty="0">
              <a:latin typeface="+mj-lt"/>
            </a:endParaRPr>
          </a:p>
        </p:txBody>
      </p:sp>
      <p:pic>
        <p:nvPicPr>
          <p:cNvPr id="6" name="Picture 2" descr="ê´ë ¨ ì´ë¯¸ì§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8EDD8"/>
              </a:clrFrom>
              <a:clrTo>
                <a:srgbClr val="E8EDD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45" y="1779662"/>
            <a:ext cx="2398611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9405" y="3363838"/>
            <a:ext cx="3172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현존하는 공병수거 제도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3995936" y="2746662"/>
            <a:ext cx="1530558" cy="671247"/>
            <a:chOff x="3600811" y="2219313"/>
            <a:chExt cx="1530558" cy="671247"/>
          </a:xfrm>
        </p:grpSpPr>
        <p:cxnSp>
          <p:nvCxnSpPr>
            <p:cNvPr id="9" name="직선 화살표 연결선 8"/>
            <p:cNvCxnSpPr/>
            <p:nvPr/>
          </p:nvCxnSpPr>
          <p:spPr>
            <a:xfrm>
              <a:off x="3600811" y="2219313"/>
              <a:ext cx="1440160" cy="0"/>
            </a:xfrm>
            <a:prstGeom prst="straightConnector1">
              <a:avLst/>
            </a:prstGeom>
            <a:ln w="57150">
              <a:solidFill>
                <a:srgbClr val="526919"/>
              </a:solidFill>
              <a:prstDash val="sys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638653" y="2490450"/>
              <a:ext cx="14927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현실은 </a:t>
              </a:r>
              <a:r>
                <a:rPr lang="en-US" altLang="ko-KR" sz="2000" dirty="0"/>
                <a:t>··· ?</a:t>
              </a:r>
              <a:endParaRPr lang="ko-KR" altLang="en-US" sz="2000" dirty="0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550447"/>
            <a:ext cx="3240360" cy="2793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7308304" y="1563639"/>
            <a:ext cx="9361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4E1E5-5BF8-42DC-B5BC-910FD9D2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149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왜 만들었나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1848" y="483518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1.</a:t>
            </a:r>
            <a:endParaRPr lang="ko-KR" altLang="en-US" sz="3600" dirty="0">
              <a:latin typeface="+mj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719" y="3075806"/>
            <a:ext cx="7429806" cy="1030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728"/>
          <a:stretch/>
        </p:blipFill>
        <p:spPr bwMode="auto">
          <a:xfrm>
            <a:off x="827584" y="1419622"/>
            <a:ext cx="7272808" cy="114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101180" y="2717373"/>
            <a:ext cx="5549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중략</a:t>
            </a:r>
            <a:r>
              <a:rPr lang="en-US" altLang="ko-KR" sz="1100" dirty="0"/>
              <a:t>…</a:t>
            </a:r>
            <a:endParaRPr lang="ko-KR" altLang="en-US" sz="11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44C8BA-9228-4372-A75A-CE7D87F8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3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왜 만들었나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1848" y="483518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1.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03648" y="1851670"/>
            <a:ext cx="6336704" cy="2016224"/>
          </a:xfrm>
          <a:prstGeom prst="rect">
            <a:avLst/>
          </a:prstGeom>
          <a:solidFill>
            <a:srgbClr val="83A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개인이 직접 바로 수거 처에 반납을 한다면</a:t>
            </a:r>
            <a:endParaRPr lang="en-US" altLang="ko-KR" sz="2400" dirty="0"/>
          </a:p>
          <a:p>
            <a:pPr algn="ctr"/>
            <a:r>
              <a:rPr lang="ko-KR" altLang="en-US" sz="2400" dirty="0"/>
              <a:t>피해가 덜어질 것으로 생각했습니다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A8138BD-4141-4D1C-B3B1-966E1D8DA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154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/>
          <p:cNvSpPr txBox="1">
            <a:spLocks/>
          </p:cNvSpPr>
          <p:nvPr/>
        </p:nvSpPr>
        <p:spPr>
          <a:xfrm>
            <a:off x="979138" y="1672233"/>
            <a:ext cx="7499176" cy="27717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ko-KR" altLang="en-US" dirty="0"/>
              <a:t>재활용품의 사용으로 개인의 이득이 생긴다면</a:t>
            </a: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r>
              <a:rPr lang="ko-KR" altLang="en-US" dirty="0"/>
              <a:t>사람들은 재활용품을 사용할 것</a:t>
            </a: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r>
              <a:rPr lang="ko-KR" altLang="en-US" dirty="0"/>
              <a:t>일반 용기들을 재활용 용기들로 대체할 수 있게</a:t>
            </a:r>
            <a:endParaRPr lang="en-US" altLang="ko-KR" dirty="0"/>
          </a:p>
          <a:p>
            <a:pPr marL="0" indent="0" algn="ctr" fontAlgn="base">
              <a:buFont typeface="Arial" panose="020B0604020202020204" pitchFamily="34" charset="0"/>
              <a:buNone/>
            </a:pPr>
            <a:r>
              <a:rPr lang="ko-KR" altLang="en-US" dirty="0"/>
              <a:t>될 것으로 기대</a:t>
            </a:r>
          </a:p>
        </p:txBody>
      </p:sp>
      <p:sp>
        <p:nvSpPr>
          <p:cNvPr id="6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왜 만들었나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1848" y="483518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1.</a:t>
            </a:r>
            <a:endParaRPr lang="ko-KR" altLang="en-US" sz="3600" dirty="0">
              <a:latin typeface="+mj-lt"/>
            </a:endParaRPr>
          </a:p>
        </p:txBody>
      </p:sp>
      <p:sp>
        <p:nvSpPr>
          <p:cNvPr id="8" name="아래쪽 화살표 7"/>
          <p:cNvSpPr/>
          <p:nvPr/>
        </p:nvSpPr>
        <p:spPr>
          <a:xfrm>
            <a:off x="4283968" y="2643758"/>
            <a:ext cx="516766" cy="648072"/>
          </a:xfrm>
          <a:prstGeom prst="downArrow">
            <a:avLst/>
          </a:prstGeom>
          <a:solidFill>
            <a:srgbClr val="526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6F3037C-A288-45E7-BF67-E8CB6C025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677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뭘 </a:t>
            </a:r>
            <a:r>
              <a:rPr lang="ko-KR" altLang="en-US" dirty="0" err="1">
                <a:latin typeface="+mj-ea"/>
              </a:rPr>
              <a:t>만들건가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2.</a:t>
            </a:r>
            <a:endParaRPr lang="ko-KR" altLang="en-US" sz="3600" dirty="0"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87199"/>
            <a:ext cx="2598638" cy="3002057"/>
          </a:xfrm>
          <a:prstGeom prst="rect">
            <a:avLst/>
          </a:prstGeom>
        </p:spPr>
      </p:pic>
      <p:grpSp>
        <p:nvGrpSpPr>
          <p:cNvPr id="22" name="그룹 21"/>
          <p:cNvGrpSpPr/>
          <p:nvPr/>
        </p:nvGrpSpPr>
        <p:grpSpPr>
          <a:xfrm>
            <a:off x="4474543" y="1324689"/>
            <a:ext cx="4122230" cy="2072673"/>
            <a:chOff x="3945039" y="1896300"/>
            <a:chExt cx="4122230" cy="207267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4048" y="2340253"/>
              <a:ext cx="3063221" cy="1628720"/>
            </a:xfrm>
            <a:prstGeom prst="rect">
              <a:avLst/>
            </a:prstGeom>
          </p:spPr>
        </p:pic>
        <p:cxnSp>
          <p:nvCxnSpPr>
            <p:cNvPr id="12" name="직선 화살표 연결선 11"/>
            <p:cNvCxnSpPr/>
            <p:nvPr/>
          </p:nvCxnSpPr>
          <p:spPr>
            <a:xfrm flipH="1">
              <a:off x="7233773" y="2542631"/>
              <a:ext cx="152117" cy="792088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978788" y="1896300"/>
              <a:ext cx="814647" cy="646331"/>
            </a:xfrm>
            <a:prstGeom prst="rect">
              <a:avLst/>
            </a:prstGeom>
            <a:noFill/>
            <a:ln>
              <a:solidFill>
                <a:srgbClr val="526919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바코드</a:t>
              </a:r>
              <a:endParaRPr lang="en-US" altLang="ko-KR" dirty="0"/>
            </a:p>
            <a:p>
              <a:r>
                <a:rPr lang="ko-KR" altLang="en-US" dirty="0"/>
                <a:t>리더기</a:t>
              </a:r>
            </a:p>
          </p:txBody>
        </p:sp>
        <p:cxnSp>
          <p:nvCxnSpPr>
            <p:cNvPr id="17" name="직선 화살표 연결선 16"/>
            <p:cNvCxnSpPr/>
            <p:nvPr/>
          </p:nvCxnSpPr>
          <p:spPr>
            <a:xfrm>
              <a:off x="5220072" y="3116379"/>
              <a:ext cx="709143" cy="325379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945039" y="2813508"/>
              <a:ext cx="1435008" cy="646331"/>
            </a:xfrm>
            <a:prstGeom prst="rect">
              <a:avLst/>
            </a:prstGeom>
            <a:noFill/>
            <a:ln>
              <a:solidFill>
                <a:srgbClr val="526919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dirty="0"/>
                <a:t>누적 포인트</a:t>
              </a:r>
              <a:endParaRPr lang="en-US" altLang="ko-KR" dirty="0"/>
            </a:p>
            <a:p>
              <a:pPr algn="r"/>
              <a:r>
                <a:rPr lang="ko-KR" altLang="en-US" dirty="0"/>
                <a:t>안내 </a:t>
              </a:r>
              <a:r>
                <a:rPr lang="en-US" altLang="ko-KR" dirty="0"/>
                <a:t>LED </a:t>
              </a:r>
              <a:r>
                <a:rPr lang="ko-KR" altLang="en-US" dirty="0"/>
                <a:t>판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198911" y="4443958"/>
            <a:ext cx="720080" cy="369332"/>
          </a:xfrm>
          <a:prstGeom prst="rect">
            <a:avLst/>
          </a:prstGeom>
          <a:noFill/>
          <a:ln>
            <a:solidFill>
              <a:srgbClr val="5269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전체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60A38A7-AC33-43B4-A6F5-229AA9D5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79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뭘 </a:t>
            </a:r>
            <a:r>
              <a:rPr lang="ko-KR" altLang="en-US" dirty="0" err="1">
                <a:latin typeface="+mj-ea"/>
              </a:rPr>
              <a:t>만들건가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2.</a:t>
            </a:r>
            <a:endParaRPr lang="ko-KR" altLang="en-US" sz="3600" dirty="0">
              <a:latin typeface="+mj-lt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96073" y="1729262"/>
            <a:ext cx="3957078" cy="1628720"/>
            <a:chOff x="3945039" y="2340253"/>
            <a:chExt cx="4122230" cy="162872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4048" y="2340253"/>
              <a:ext cx="3063221" cy="1628720"/>
            </a:xfrm>
            <a:prstGeom prst="rect">
              <a:avLst/>
            </a:prstGeom>
          </p:spPr>
        </p:pic>
        <p:cxnSp>
          <p:nvCxnSpPr>
            <p:cNvPr id="7" name="직선 화살표 연결선 6"/>
            <p:cNvCxnSpPr/>
            <p:nvPr/>
          </p:nvCxnSpPr>
          <p:spPr>
            <a:xfrm flipH="1">
              <a:off x="7233773" y="2542631"/>
              <a:ext cx="152117" cy="792088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/>
            <p:nvPr/>
          </p:nvCxnSpPr>
          <p:spPr>
            <a:xfrm>
              <a:off x="5220072" y="3116379"/>
              <a:ext cx="709143" cy="325379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945039" y="2813508"/>
              <a:ext cx="1435008" cy="646331"/>
            </a:xfrm>
            <a:prstGeom prst="rect">
              <a:avLst/>
            </a:prstGeom>
            <a:noFill/>
            <a:ln>
              <a:solidFill>
                <a:srgbClr val="526919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dirty="0"/>
                <a:t>누적 포인트</a:t>
              </a:r>
              <a:endParaRPr lang="en-US" altLang="ko-KR" dirty="0"/>
            </a:p>
            <a:p>
              <a:pPr algn="r"/>
              <a:r>
                <a:rPr lang="ko-KR" altLang="en-US" dirty="0"/>
                <a:t>안내 </a:t>
              </a:r>
              <a:r>
                <a:rPr lang="en-US" altLang="ko-KR" dirty="0"/>
                <a:t>LED </a:t>
              </a:r>
              <a:r>
                <a:rPr lang="ko-KR" altLang="en-US" dirty="0"/>
                <a:t>판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317B1A-5FD6-45CD-AFF8-343CA95BB2AA}"/>
                </a:ext>
              </a:extLst>
            </p:cNvPr>
            <p:cNvSpPr txBox="1"/>
            <p:nvPr/>
          </p:nvSpPr>
          <p:spPr>
            <a:xfrm>
              <a:off x="4208093" y="2468561"/>
              <a:ext cx="908897" cy="276999"/>
            </a:xfrm>
            <a:prstGeom prst="rect">
              <a:avLst/>
            </a:prstGeom>
            <a:noFill/>
            <a:ln>
              <a:solidFill>
                <a:srgbClr val="526919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1602 LCD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644008" y="1648519"/>
            <a:ext cx="4256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리더기에 재활용 마크를 인식하면 자동으로</a:t>
            </a:r>
            <a:endParaRPr lang="en-US" altLang="ko-KR" dirty="0"/>
          </a:p>
          <a:p>
            <a:r>
              <a:rPr lang="ko-KR" altLang="en-US" dirty="0"/>
              <a:t>뚜껑이 열리며 통 속으로 쓰레기를 넣고</a:t>
            </a:r>
          </a:p>
          <a:p>
            <a:r>
              <a:rPr lang="ko-KR" altLang="en-US" dirty="0"/>
              <a:t>포인트가 적립된다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2" name="직선 연결선 11"/>
          <p:cNvCxnSpPr>
            <a:cxnSpLocks/>
          </p:cNvCxnSpPr>
          <p:nvPr/>
        </p:nvCxnSpPr>
        <p:spPr>
          <a:xfrm>
            <a:off x="4194616" y="1833185"/>
            <a:ext cx="449392" cy="0"/>
          </a:xfrm>
          <a:prstGeom prst="line">
            <a:avLst/>
          </a:prstGeom>
          <a:ln w="28575">
            <a:solidFill>
              <a:srgbClr val="52691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10" idx="2"/>
          </p:cNvCxnSpPr>
          <p:nvPr/>
        </p:nvCxnSpPr>
        <p:spPr>
          <a:xfrm rot="16200000" flipH="1">
            <a:off x="1166764" y="2766914"/>
            <a:ext cx="1379086" cy="1542953"/>
          </a:xfrm>
          <a:prstGeom prst="bentConnector2">
            <a:avLst/>
          </a:prstGeom>
          <a:ln w="28575">
            <a:solidFill>
              <a:srgbClr val="52691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99792" y="3904768"/>
            <a:ext cx="4123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새로 적립되는 포인트를 </a:t>
            </a:r>
            <a:r>
              <a:rPr lang="en-US" altLang="ko-KR" dirty="0"/>
              <a:t>5</a:t>
            </a:r>
            <a:r>
              <a:rPr lang="ko-KR" altLang="en-US" dirty="0"/>
              <a:t>초간 노출시키고</a:t>
            </a:r>
            <a:endParaRPr lang="en-US" altLang="ko-KR" dirty="0"/>
          </a:p>
          <a:p>
            <a:r>
              <a:rPr lang="ko-KR" altLang="en-US" dirty="0"/>
              <a:t>이후에는 누적 포인트를 노출시킨다</a:t>
            </a: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1891C991-E1A4-4B5E-9964-D977DF98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67610E-63D8-41F1-8759-02C423D79020}"/>
              </a:ext>
            </a:extLst>
          </p:cNvPr>
          <p:cNvSpPr txBox="1"/>
          <p:nvPr/>
        </p:nvSpPr>
        <p:spPr>
          <a:xfrm>
            <a:off x="3291747" y="1316366"/>
            <a:ext cx="814647" cy="646331"/>
          </a:xfrm>
          <a:prstGeom prst="rect">
            <a:avLst/>
          </a:prstGeom>
          <a:noFill/>
          <a:ln>
            <a:solidFill>
              <a:srgbClr val="526919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바코드</a:t>
            </a:r>
            <a:endParaRPr lang="en-US" altLang="ko-KR" dirty="0"/>
          </a:p>
          <a:p>
            <a:r>
              <a:rPr lang="ko-KR" altLang="en-US" dirty="0"/>
              <a:t>리더기</a:t>
            </a:r>
          </a:p>
        </p:txBody>
      </p:sp>
    </p:spTree>
    <p:extLst>
      <p:ext uri="{BB962C8B-B14F-4D97-AF65-F5344CB8AC3E}">
        <p14:creationId xmlns:p14="http://schemas.microsoft.com/office/powerpoint/2010/main" val="662694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뭘 </a:t>
            </a:r>
            <a:r>
              <a:rPr lang="ko-KR" altLang="en-US" dirty="0" err="1">
                <a:latin typeface="+mj-ea"/>
              </a:rPr>
              <a:t>만들건가</a:t>
            </a:r>
            <a:r>
              <a:rPr lang="en-US" altLang="ko-KR" dirty="0">
                <a:latin typeface="+mj-ea"/>
              </a:rPr>
              <a:t>?</a:t>
            </a:r>
            <a:endParaRPr lang="ko-KR" altLang="en-US" dirty="0">
              <a:latin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1848" y="483518"/>
            <a:ext cx="623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+mj-lt"/>
              </a:rPr>
              <a:t>2.</a:t>
            </a:r>
            <a:endParaRPr lang="ko-KR" altLang="en-US" sz="3600" dirty="0">
              <a:latin typeface="+mj-lt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928" y="123477"/>
            <a:ext cx="2592288" cy="4885743"/>
          </a:xfrm>
          <a:prstGeom prst="rect">
            <a:avLst/>
          </a:prstGeom>
          <a:ln>
            <a:noFill/>
          </a:ln>
          <a:effectLst>
            <a:outerShdw blurRad="165100" sx="101000" sy="101000" algn="ctr" rotWithShape="0">
              <a:prstClr val="black">
                <a:alpha val="18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11560" y="2139702"/>
            <a:ext cx="352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어플과 연동하여</a:t>
            </a:r>
            <a:endParaRPr lang="en-US" altLang="ko-KR" sz="2000" dirty="0"/>
          </a:p>
          <a:p>
            <a:r>
              <a:rPr lang="ko-KR" altLang="en-US" sz="2000" dirty="0"/>
              <a:t>적립된 포인트를 확인할 수 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최근 버린 쓰레기와 지난 주의</a:t>
            </a:r>
            <a:endParaRPr lang="en-US" altLang="ko-KR" sz="2000" dirty="0"/>
          </a:p>
          <a:p>
            <a:r>
              <a:rPr lang="ko-KR" altLang="en-US" sz="2000" dirty="0" err="1"/>
              <a:t>쓰레기량을</a:t>
            </a:r>
            <a:r>
              <a:rPr lang="ko-KR" altLang="en-US" sz="2000" dirty="0"/>
              <a:t> 비교해</a:t>
            </a:r>
            <a:endParaRPr lang="en-US" altLang="ko-KR" sz="2000" dirty="0"/>
          </a:p>
          <a:p>
            <a:r>
              <a:rPr lang="ko-KR" altLang="en-US" sz="2000" dirty="0"/>
              <a:t>소비자에게 알려준다</a:t>
            </a:r>
            <a:r>
              <a:rPr lang="en-US" altLang="ko-KR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96688" y="1580136"/>
            <a:ext cx="1107996" cy="400110"/>
          </a:xfrm>
          <a:prstGeom prst="rect">
            <a:avLst/>
          </a:prstGeom>
          <a:noFill/>
          <a:ln>
            <a:solidFill>
              <a:srgbClr val="83A828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구현화면</a:t>
            </a:r>
            <a:endParaRPr lang="ko-KR" altLang="en-US" sz="2000" b="1" dirty="0"/>
          </a:p>
        </p:txBody>
      </p:sp>
      <p:cxnSp>
        <p:nvCxnSpPr>
          <p:cNvPr id="8" name="직선 화살표 연결선 7"/>
          <p:cNvCxnSpPr>
            <a:stCxn id="6" idx="3"/>
          </p:cNvCxnSpPr>
          <p:nvPr/>
        </p:nvCxnSpPr>
        <p:spPr>
          <a:xfrm>
            <a:off x="4304684" y="1780191"/>
            <a:ext cx="908228" cy="0"/>
          </a:xfrm>
          <a:prstGeom prst="straightConnector1">
            <a:avLst/>
          </a:prstGeom>
          <a:ln w="28575">
            <a:solidFill>
              <a:srgbClr val="83A82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EE3C3B-5840-4BC8-B8F2-0E721D493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38A70-78A8-4400-8AD0-3845F1904BD1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F0A3B94-335A-4A41-8208-CE8BF70EBFFA}"/>
              </a:ext>
            </a:extLst>
          </p:cNvPr>
          <p:cNvSpPr/>
          <p:nvPr/>
        </p:nvSpPr>
        <p:spPr>
          <a:xfrm>
            <a:off x="467544" y="2483096"/>
            <a:ext cx="72000" cy="72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061D887-205E-4781-9646-C89D5F2C8743}"/>
              </a:ext>
            </a:extLst>
          </p:cNvPr>
          <p:cNvSpPr/>
          <p:nvPr/>
        </p:nvSpPr>
        <p:spPr>
          <a:xfrm>
            <a:off x="467544" y="3563216"/>
            <a:ext cx="72000" cy="72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291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나눔스퀘어 Bold"/>
        <a:ea typeface="나눔스퀘어 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화면 슬라이드 쇼(16:9)</PresentationFormat>
  <Paragraphs>151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나눔스퀘어</vt:lpstr>
      <vt:lpstr>나눔스퀘어 Bold</vt:lpstr>
      <vt:lpstr>Arial</vt:lpstr>
      <vt:lpstr>맑은 고딕</vt:lpstr>
      <vt:lpstr>Office 테마</vt:lpstr>
      <vt:lpstr>리사이통</vt:lpstr>
      <vt:lpstr>PowerPoint 프레젠테이션</vt:lpstr>
      <vt:lpstr>왜 만들었나?</vt:lpstr>
      <vt:lpstr>왜 만들었나?</vt:lpstr>
      <vt:lpstr>왜 만들었나?</vt:lpstr>
      <vt:lpstr>왜 만들었나?</vt:lpstr>
      <vt:lpstr>뭘 만들건가?</vt:lpstr>
      <vt:lpstr>뭘 만들건가?</vt:lpstr>
      <vt:lpstr>뭘 만들건가?</vt:lpstr>
      <vt:lpstr>실행 시나리오 리사이통</vt:lpstr>
      <vt:lpstr>실행 시나리오 리사이통</vt:lpstr>
      <vt:lpstr>실행 시나리오 리사이통_애플리케이션</vt:lpstr>
      <vt:lpstr>전체 리사이통 결과물</vt:lpstr>
      <vt:lpstr>상세 리사이통 결과물</vt:lpstr>
      <vt:lpstr>구조 리사이통 결과물</vt:lpstr>
      <vt:lpstr>시연영상 리사이통 결과물</vt:lpstr>
      <vt:lpstr>이상입니다.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살려살려 분위기 살려 윤지인은 죽여 “리사이통”</dc:title>
  <dc:creator/>
  <cp:lastModifiedBy/>
  <cp:revision>122</cp:revision>
  <dcterms:created xsi:type="dcterms:W3CDTF">2019-09-03T10:56:46Z</dcterms:created>
  <dcterms:modified xsi:type="dcterms:W3CDTF">2020-07-18T13:44:37Z</dcterms:modified>
</cp:coreProperties>
</file>

<file path=docProps/thumbnail.jpeg>
</file>